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4" r:id="rId4"/>
  </p:sldMasterIdLst>
  <p:notesMasterIdLst>
    <p:notesMasterId r:id="rId12"/>
  </p:notesMasterIdLst>
  <p:sldIdLst>
    <p:sldId id="266" r:id="rId5"/>
    <p:sldId id="273" r:id="rId6"/>
    <p:sldId id="289" r:id="rId7"/>
    <p:sldId id="293" r:id="rId8"/>
    <p:sldId id="291" r:id="rId9"/>
    <p:sldId id="292" r:id="rId10"/>
    <p:sldId id="294" r:id="rId11"/>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5981"/>
    <a:srgbClr val="4382BA"/>
    <a:srgbClr val="0069A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689" autoAdjust="0"/>
    <p:restoredTop sz="90129" autoAdjust="0"/>
  </p:normalViewPr>
  <p:slideViewPr>
    <p:cSldViewPr snapToGrid="0">
      <p:cViewPr varScale="1">
        <p:scale>
          <a:sx n="91" d="100"/>
          <a:sy n="91" d="100"/>
        </p:scale>
        <p:origin x="714"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cxg\wgc\CXG_Users\Liz.Dennis\Copy%20of%20MGG%20Ireland%20Gender%20Pay%20Reporting%20Data%202024%20for%20HR.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xg\wgc\CXG_Users\Liz.Dennis\Copy%20of%20MGG%20Ireland%20Gender%20Pay%20Reporting%20Data%202024%20for%20HR.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xg\wgc\CXG_Users\Liz.Dennis\Copy%20of%20MGG%20Ireland%20Gender%20Pay%20Reporting%20Data%202024%20for%20HR.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xg\wgc\CXG_Users\Liz.Dennis\Copy%20of%20MGG%20Ireland%20Gender%20Pay%20Reporting%20Data%202024%20for%20HR.xlsx" TargetMode="External"/><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r>
              <a:rPr lang="en-GB" dirty="0">
                <a:solidFill>
                  <a:schemeClr val="tx1"/>
                </a:solidFill>
                <a:latin typeface="Open Sans" panose="020B0606030504020204" pitchFamily="34" charset="0"/>
                <a:ea typeface="Open Sans" panose="020B0606030504020204" pitchFamily="34" charset="0"/>
                <a:cs typeface="Open Sans" panose="020B0606030504020204" pitchFamily="34" charset="0"/>
              </a:rPr>
              <a:t>Upper Middle</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endParaRPr lang="en-US"/>
        </a:p>
      </c:txPr>
    </c:title>
    <c:autoTitleDeleted val="0"/>
    <c:plotArea>
      <c:layout/>
      <c:doughnutChart>
        <c:varyColors val="1"/>
        <c:ser>
          <c:idx val="0"/>
          <c:order val="0"/>
          <c:spPr>
            <a:solidFill>
              <a:schemeClr val="accent6"/>
            </a:solidFill>
          </c:spPr>
          <c:dPt>
            <c:idx val="0"/>
            <c:bubble3D val="0"/>
            <c:spPr>
              <a:solidFill>
                <a:schemeClr val="accent5">
                  <a:lumMod val="60000"/>
                  <a:lumOff val="40000"/>
                </a:schemeClr>
              </a:solidFill>
              <a:ln w="19050">
                <a:solidFill>
                  <a:schemeClr val="lt1"/>
                </a:solidFill>
              </a:ln>
              <a:effectLst/>
            </c:spPr>
            <c:extLst>
              <c:ext xmlns:c16="http://schemas.microsoft.com/office/drawing/2014/chart" uri="{C3380CC4-5D6E-409C-BE32-E72D297353CC}">
                <c16:uniqueId val="{00000001-7ED6-4549-9CAC-F2429C3BAC1E}"/>
              </c:ext>
            </c:extLst>
          </c:dPt>
          <c:dPt>
            <c:idx val="1"/>
            <c:bubble3D val="0"/>
            <c:spPr>
              <a:solidFill>
                <a:schemeClr val="accent6"/>
              </a:solidFill>
              <a:ln w="19050">
                <a:solidFill>
                  <a:schemeClr val="lt1"/>
                </a:solidFill>
              </a:ln>
              <a:effectLst/>
            </c:spPr>
            <c:extLst>
              <c:ext xmlns:c16="http://schemas.microsoft.com/office/drawing/2014/chart" uri="{C3380CC4-5D6E-409C-BE32-E72D297353CC}">
                <c16:uniqueId val="{00000003-7ED6-4549-9CAC-F2429C3BAC1E}"/>
              </c:ext>
            </c:extLst>
          </c:dPt>
          <c:dLbls>
            <c:delete val="1"/>
          </c:dLbls>
          <c:val>
            <c:numRef>
              <c:f>'Report Data Summary'!$B$12:$C$12</c:f>
              <c:numCache>
                <c:formatCode>0.00%</c:formatCode>
                <c:ptCount val="2"/>
                <c:pt idx="0">
                  <c:v>0.71879999999999999</c:v>
                </c:pt>
                <c:pt idx="1">
                  <c:v>0.28120000000000001</c:v>
                </c:pt>
              </c:numCache>
            </c:numRef>
          </c:val>
          <c:extLst>
            <c:ext xmlns:c16="http://schemas.microsoft.com/office/drawing/2014/chart" uri="{C3380CC4-5D6E-409C-BE32-E72D297353CC}">
              <c16:uniqueId val="{00000004-7ED6-4549-9CAC-F2429C3BAC1E}"/>
            </c:ext>
          </c:extLst>
        </c:ser>
        <c:dLbls>
          <c:showLegendKey val="0"/>
          <c:showVal val="1"/>
          <c:showCatName val="0"/>
          <c:showSerName val="0"/>
          <c:showPercent val="0"/>
          <c:showBubbleSize val="0"/>
          <c:showLeaderLines val="1"/>
        </c:dLbls>
        <c:firstSliceAng val="0"/>
        <c:holeSize val="50"/>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r>
              <a:rPr lang="en-GB">
                <a:solidFill>
                  <a:schemeClr val="tx1"/>
                </a:solidFill>
                <a:latin typeface="Open Sans" panose="020B0606030504020204" pitchFamily="34" charset="0"/>
                <a:ea typeface="Open Sans" panose="020B0606030504020204" pitchFamily="34" charset="0"/>
                <a:cs typeface="Open Sans" panose="020B0606030504020204" pitchFamily="34" charset="0"/>
              </a:rPr>
              <a:t>Lower Middle</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endParaRPr lang="en-US"/>
        </a:p>
      </c:txPr>
    </c:title>
    <c:autoTitleDeleted val="0"/>
    <c:plotArea>
      <c:layout/>
      <c:doughnutChart>
        <c:varyColors val="1"/>
        <c:ser>
          <c:idx val="0"/>
          <c:order val="0"/>
          <c:dPt>
            <c:idx val="0"/>
            <c:bubble3D val="0"/>
            <c:spPr>
              <a:solidFill>
                <a:schemeClr val="accent5">
                  <a:lumMod val="60000"/>
                  <a:lumOff val="40000"/>
                </a:schemeClr>
              </a:solidFill>
              <a:ln w="19050">
                <a:solidFill>
                  <a:schemeClr val="lt1"/>
                </a:solidFill>
              </a:ln>
              <a:effectLst/>
            </c:spPr>
            <c:extLst>
              <c:ext xmlns:c16="http://schemas.microsoft.com/office/drawing/2014/chart" uri="{C3380CC4-5D6E-409C-BE32-E72D297353CC}">
                <c16:uniqueId val="{00000001-64A0-4DF1-922E-A3396DBECF2C}"/>
              </c:ext>
            </c:extLst>
          </c:dPt>
          <c:dPt>
            <c:idx val="1"/>
            <c:bubble3D val="0"/>
            <c:spPr>
              <a:solidFill>
                <a:schemeClr val="accent6"/>
              </a:solidFill>
              <a:ln w="19050">
                <a:solidFill>
                  <a:schemeClr val="lt1"/>
                </a:solidFill>
              </a:ln>
              <a:effectLst/>
            </c:spPr>
            <c:extLst>
              <c:ext xmlns:c16="http://schemas.microsoft.com/office/drawing/2014/chart" uri="{C3380CC4-5D6E-409C-BE32-E72D297353CC}">
                <c16:uniqueId val="{00000003-64A0-4DF1-922E-A3396DBECF2C}"/>
              </c:ext>
            </c:extLst>
          </c:dPt>
          <c:dLbls>
            <c:delete val="1"/>
          </c:dLbls>
          <c:val>
            <c:numRef>
              <c:f>'Report Data Summary'!$B$13:$C$13</c:f>
              <c:numCache>
                <c:formatCode>0.00%</c:formatCode>
                <c:ptCount val="2"/>
                <c:pt idx="0">
                  <c:v>0.36359999999999998</c:v>
                </c:pt>
                <c:pt idx="1">
                  <c:v>0.63639999999999997</c:v>
                </c:pt>
              </c:numCache>
            </c:numRef>
          </c:val>
          <c:extLst>
            <c:ext xmlns:c16="http://schemas.microsoft.com/office/drawing/2014/chart" uri="{C3380CC4-5D6E-409C-BE32-E72D297353CC}">
              <c16:uniqueId val="{00000004-64A0-4DF1-922E-A3396DBECF2C}"/>
            </c:ext>
          </c:extLst>
        </c:ser>
        <c:dLbls>
          <c:showLegendKey val="0"/>
          <c:showVal val="1"/>
          <c:showCatName val="0"/>
          <c:showSerName val="0"/>
          <c:showPercent val="0"/>
          <c:showBubbleSize val="0"/>
          <c:showLeaderLines val="1"/>
        </c:dLbls>
        <c:firstSliceAng val="0"/>
        <c:holeSize val="50"/>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r>
              <a:rPr lang="en-GB">
                <a:solidFill>
                  <a:schemeClr val="tx1"/>
                </a:solidFill>
                <a:latin typeface="Open Sans" panose="020B0606030504020204" pitchFamily="34" charset="0"/>
                <a:ea typeface="Open Sans" panose="020B0606030504020204" pitchFamily="34" charset="0"/>
                <a:cs typeface="Open Sans" panose="020B0606030504020204" pitchFamily="34" charset="0"/>
              </a:rPr>
              <a:t>Lower</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endParaRPr lang="en-US"/>
        </a:p>
      </c:txPr>
    </c:title>
    <c:autoTitleDeleted val="0"/>
    <c:plotArea>
      <c:layout/>
      <c:doughnutChart>
        <c:varyColors val="1"/>
        <c:ser>
          <c:idx val="0"/>
          <c:order val="0"/>
          <c:dPt>
            <c:idx val="0"/>
            <c:bubble3D val="0"/>
            <c:spPr>
              <a:solidFill>
                <a:schemeClr val="accent5">
                  <a:lumMod val="60000"/>
                  <a:lumOff val="40000"/>
                </a:schemeClr>
              </a:solidFill>
              <a:ln w="19050">
                <a:solidFill>
                  <a:schemeClr val="lt1"/>
                </a:solidFill>
              </a:ln>
              <a:effectLst/>
            </c:spPr>
            <c:extLst>
              <c:ext xmlns:c16="http://schemas.microsoft.com/office/drawing/2014/chart" uri="{C3380CC4-5D6E-409C-BE32-E72D297353CC}">
                <c16:uniqueId val="{00000001-0994-490A-B063-23E08110C3DD}"/>
              </c:ext>
            </c:extLst>
          </c:dPt>
          <c:dPt>
            <c:idx val="1"/>
            <c:bubble3D val="0"/>
            <c:spPr>
              <a:solidFill>
                <a:schemeClr val="accent6"/>
              </a:solidFill>
              <a:ln w="19050">
                <a:solidFill>
                  <a:schemeClr val="lt1"/>
                </a:solidFill>
              </a:ln>
              <a:effectLst/>
            </c:spPr>
            <c:extLst>
              <c:ext xmlns:c16="http://schemas.microsoft.com/office/drawing/2014/chart" uri="{C3380CC4-5D6E-409C-BE32-E72D297353CC}">
                <c16:uniqueId val="{00000003-0994-490A-B063-23E08110C3DD}"/>
              </c:ext>
            </c:extLst>
          </c:dPt>
          <c:dLbls>
            <c:delete val="1"/>
          </c:dLbls>
          <c:val>
            <c:numRef>
              <c:f>'Report Data Summary'!$B$14:$C$14</c:f>
              <c:numCache>
                <c:formatCode>0.00%</c:formatCode>
                <c:ptCount val="2"/>
                <c:pt idx="0">
                  <c:v>0.375</c:v>
                </c:pt>
                <c:pt idx="1">
                  <c:v>0.625</c:v>
                </c:pt>
              </c:numCache>
            </c:numRef>
          </c:val>
          <c:extLst>
            <c:ext xmlns:c16="http://schemas.microsoft.com/office/drawing/2014/chart" uri="{C3380CC4-5D6E-409C-BE32-E72D297353CC}">
              <c16:uniqueId val="{00000004-0994-490A-B063-23E08110C3DD}"/>
            </c:ext>
          </c:extLst>
        </c:ser>
        <c:dLbls>
          <c:showLegendKey val="0"/>
          <c:showVal val="1"/>
          <c:showCatName val="0"/>
          <c:showSerName val="0"/>
          <c:showPercent val="0"/>
          <c:showBubbleSize val="0"/>
          <c:showLeaderLines val="1"/>
        </c:dLbls>
        <c:firstSliceAng val="0"/>
        <c:holeSize val="50"/>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r>
              <a:rPr lang="en-GB">
                <a:solidFill>
                  <a:schemeClr val="tx1"/>
                </a:solidFill>
                <a:latin typeface="Open Sans" panose="020B0606030504020204" pitchFamily="34" charset="0"/>
                <a:ea typeface="Open Sans" panose="020B0606030504020204" pitchFamily="34" charset="0"/>
                <a:cs typeface="Open Sans" panose="020B0606030504020204" pitchFamily="34" charset="0"/>
              </a:rPr>
              <a:t>Upper</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endParaRPr lang="en-US"/>
        </a:p>
      </c:txPr>
    </c:title>
    <c:autoTitleDeleted val="0"/>
    <c:plotArea>
      <c:layout/>
      <c:doughnutChart>
        <c:varyColors val="1"/>
        <c:ser>
          <c:idx val="0"/>
          <c:order val="0"/>
          <c:dPt>
            <c:idx val="0"/>
            <c:bubble3D val="0"/>
            <c:spPr>
              <a:solidFill>
                <a:schemeClr val="accent5">
                  <a:lumMod val="60000"/>
                  <a:lumOff val="40000"/>
                </a:schemeClr>
              </a:solidFill>
              <a:ln w="19050">
                <a:solidFill>
                  <a:schemeClr val="lt1"/>
                </a:solidFill>
              </a:ln>
              <a:effectLst/>
            </c:spPr>
            <c:extLst>
              <c:ext xmlns:c16="http://schemas.microsoft.com/office/drawing/2014/chart" uri="{C3380CC4-5D6E-409C-BE32-E72D297353CC}">
                <c16:uniqueId val="{00000001-9612-4CFB-B5FC-DED607D83F3E}"/>
              </c:ext>
            </c:extLst>
          </c:dPt>
          <c:dPt>
            <c:idx val="1"/>
            <c:bubble3D val="0"/>
            <c:spPr>
              <a:solidFill>
                <a:schemeClr val="accent6"/>
              </a:solidFill>
              <a:ln w="19050">
                <a:solidFill>
                  <a:schemeClr val="lt1"/>
                </a:solidFill>
              </a:ln>
              <a:effectLst/>
            </c:spPr>
            <c:extLst>
              <c:ext xmlns:c16="http://schemas.microsoft.com/office/drawing/2014/chart" uri="{C3380CC4-5D6E-409C-BE32-E72D297353CC}">
                <c16:uniqueId val="{00000003-9612-4CFB-B5FC-DED607D83F3E}"/>
              </c:ext>
            </c:extLst>
          </c:dPt>
          <c:dLbls>
            <c:delete val="1"/>
          </c:dLbls>
          <c:val>
            <c:numRef>
              <c:f>'Report Data Summary'!$B$11:$C$11</c:f>
              <c:numCache>
                <c:formatCode>0.00%</c:formatCode>
                <c:ptCount val="2"/>
                <c:pt idx="0">
                  <c:v>0.66669999999999996</c:v>
                </c:pt>
                <c:pt idx="1">
                  <c:v>0.33329999999999999</c:v>
                </c:pt>
              </c:numCache>
            </c:numRef>
          </c:val>
          <c:extLst>
            <c:ext xmlns:c16="http://schemas.microsoft.com/office/drawing/2014/chart" uri="{C3380CC4-5D6E-409C-BE32-E72D297353CC}">
              <c16:uniqueId val="{00000004-9612-4CFB-B5FC-DED607D83F3E}"/>
            </c:ext>
          </c:extLst>
        </c:ser>
        <c:dLbls>
          <c:showLegendKey val="0"/>
          <c:showVal val="1"/>
          <c:showCatName val="0"/>
          <c:showSerName val="0"/>
          <c:showPercent val="0"/>
          <c:showBubbleSize val="0"/>
          <c:showLeaderLines val="1"/>
        </c:dLbls>
        <c:firstSliceAng val="0"/>
        <c:holeSize val="50"/>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 id="14">
  <a:schemeClr val="accent1"/>
</cs:colorStyle>
</file>

<file path=ppt/charts/colors2.xml><?xml version="1.0" encoding="utf-8"?>
<cs:colorStyle xmlns:cs="http://schemas.microsoft.com/office/drawing/2012/chartStyle" xmlns:a="http://schemas.openxmlformats.org/drawingml/2006/main" meth="withinLinear" id="14">
  <a:schemeClr val="accent1"/>
</cs:colorStyle>
</file>

<file path=ppt/charts/colors3.xml><?xml version="1.0" encoding="utf-8"?>
<cs:colorStyle xmlns:cs="http://schemas.microsoft.com/office/drawing/2012/chartStyle" xmlns:a="http://schemas.openxmlformats.org/drawingml/2006/main" meth="withinLinear" id="14">
  <a:schemeClr val="accent1"/>
</cs:colorStyle>
</file>

<file path=ppt/charts/colors4.xml><?xml version="1.0" encoding="utf-8"?>
<cs:colorStyle xmlns:cs="http://schemas.microsoft.com/office/drawing/2012/chartStyle" xmlns:a="http://schemas.openxmlformats.org/drawingml/2006/main" meth="withinLinear" id="14">
  <a:schemeClr val="accent1"/>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4CE299C4-8066-4811-8779-842AAC37454B}" type="datetimeFigureOut">
              <a:rPr lang="en-GB" smtClean="0"/>
              <a:t>24/11/2025</a:t>
            </a:fld>
            <a:endParaRPr lang="en-GB"/>
          </a:p>
        </p:txBody>
      </p:sp>
      <p:sp>
        <p:nvSpPr>
          <p:cNvPr id="4" name="Slide Image Placeholder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4CADE3FC-B8F9-4194-82CB-333F38C5EA7E}" type="slidenum">
              <a:rPr lang="en-GB" smtClean="0"/>
              <a:t>‹#›</a:t>
            </a:fld>
            <a:endParaRPr lang="en-GB"/>
          </a:p>
        </p:txBody>
      </p:sp>
    </p:spTree>
    <p:extLst>
      <p:ext uri="{BB962C8B-B14F-4D97-AF65-F5344CB8AC3E}">
        <p14:creationId xmlns:p14="http://schemas.microsoft.com/office/powerpoint/2010/main" val="11055264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CADE3FC-B8F9-4194-82CB-333F38C5EA7E}" type="slidenum">
              <a:rPr lang="en-GB" smtClean="0"/>
              <a:t>6</a:t>
            </a:fld>
            <a:endParaRPr lang="en-GB"/>
          </a:p>
        </p:txBody>
      </p:sp>
    </p:spTree>
    <p:extLst>
      <p:ext uri="{BB962C8B-B14F-4D97-AF65-F5344CB8AC3E}">
        <p14:creationId xmlns:p14="http://schemas.microsoft.com/office/powerpoint/2010/main" val="4982643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FDB10A-6394-4EFB-D2D1-168759DAE1DC}"/>
              </a:ext>
            </a:extLst>
          </p:cNvPr>
          <p:cNvSpPr>
            <a:spLocks noGrp="1"/>
          </p:cNvSpPr>
          <p:nvPr>
            <p:ph type="ctrTitle"/>
          </p:nvPr>
        </p:nvSpPr>
        <p:spPr>
          <a:xfrm>
            <a:off x="1524000" y="1122363"/>
            <a:ext cx="9144000" cy="996148"/>
          </a:xfrm>
        </p:spPr>
        <p:txBody>
          <a:bodyPr anchor="t">
            <a:normAutofit/>
          </a:bodyPr>
          <a:lstStyle>
            <a:lvl1pPr algn="ctr">
              <a:defRPr sz="5400"/>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2536F2EB-A96F-05C2-BBC5-94129278E802}"/>
              </a:ext>
            </a:extLst>
          </p:cNvPr>
          <p:cNvSpPr>
            <a:spLocks noGrp="1"/>
          </p:cNvSpPr>
          <p:nvPr>
            <p:ph type="subTitle" idx="1"/>
          </p:nvPr>
        </p:nvSpPr>
        <p:spPr>
          <a:xfrm>
            <a:off x="1524000" y="2479409"/>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pic>
        <p:nvPicPr>
          <p:cNvPr id="7" name="Picture 6">
            <a:extLst>
              <a:ext uri="{FF2B5EF4-FFF2-40B4-BE49-F238E27FC236}">
                <a16:creationId xmlns:a16="http://schemas.microsoft.com/office/drawing/2014/main" id="{37322B56-9B08-484E-F640-06F7EB057E3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975668" y="6040411"/>
            <a:ext cx="2708332" cy="436589"/>
          </a:xfrm>
          <a:prstGeom prst="rect">
            <a:avLst/>
          </a:prstGeom>
        </p:spPr>
      </p:pic>
    </p:spTree>
    <p:extLst>
      <p:ext uri="{BB962C8B-B14F-4D97-AF65-F5344CB8AC3E}">
        <p14:creationId xmlns:p14="http://schemas.microsoft.com/office/powerpoint/2010/main" val="216079712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C55A55-1EC1-C738-5525-EEF0115DC613}"/>
              </a:ext>
            </a:extLst>
          </p:cNvPr>
          <p:cNvSpPr>
            <a:spLocks noGrp="1"/>
          </p:cNvSpPr>
          <p:nvPr>
            <p:ph type="title"/>
          </p:nvPr>
        </p:nvSpPr>
        <p:spPr/>
        <p:txBody>
          <a:bodyPr>
            <a:normAutofit/>
          </a:bodyPr>
          <a:lstStyle>
            <a:lvl1pPr>
              <a:defRPr sz="3600">
                <a:latin typeface="Gill Sans Nova" panose="020B0602020104020203" pitchFamily="34" charset="0"/>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F4DD0333-8E74-5FBC-0B15-82867CDDFA5F}"/>
              </a:ext>
            </a:extLst>
          </p:cNvPr>
          <p:cNvSpPr>
            <a:spLocks noGrp="1"/>
          </p:cNvSpPr>
          <p:nvPr>
            <p:ph idx="1"/>
          </p:nvPr>
        </p:nvSpPr>
        <p:spPr>
          <a:xfrm>
            <a:off x="838200" y="1497665"/>
            <a:ext cx="10515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7" name="Picture 6">
            <a:extLst>
              <a:ext uri="{FF2B5EF4-FFF2-40B4-BE49-F238E27FC236}">
                <a16:creationId xmlns:a16="http://schemas.microsoft.com/office/drawing/2014/main" id="{D2343CF6-30DF-F7C4-D298-152357C1C8D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061938" y="6204312"/>
            <a:ext cx="2708326" cy="436589"/>
          </a:xfrm>
          <a:prstGeom prst="rect">
            <a:avLst/>
          </a:prstGeom>
        </p:spPr>
      </p:pic>
    </p:spTree>
    <p:extLst>
      <p:ext uri="{BB962C8B-B14F-4D97-AF65-F5344CB8AC3E}">
        <p14:creationId xmlns:p14="http://schemas.microsoft.com/office/powerpoint/2010/main" val="353401133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B2061A9-F8CC-E35E-C508-09786F70B20A}"/>
              </a:ext>
            </a:extLst>
          </p:cNvPr>
          <p:cNvSpPr>
            <a:spLocks noGrp="1"/>
          </p:cNvSpPr>
          <p:nvPr>
            <p:ph type="title"/>
          </p:nvPr>
        </p:nvSpPr>
        <p:spPr>
          <a:xfrm>
            <a:off x="381000" y="285629"/>
            <a:ext cx="7772400" cy="790815"/>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3F308CFA-EE59-A14F-C3AB-78ECC13E1383}"/>
              </a:ext>
            </a:extLst>
          </p:cNvPr>
          <p:cNvSpPr>
            <a:spLocks noGrp="1"/>
          </p:cNvSpPr>
          <p:nvPr>
            <p:ph type="body" idx="1"/>
          </p:nvPr>
        </p:nvSpPr>
        <p:spPr>
          <a:xfrm>
            <a:off x="838200" y="1722108"/>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100431725"/>
      </p:ext>
    </p:extLst>
  </p:cSld>
  <p:clrMap bg1="lt1" tx1="dk1" bg2="lt2" tx2="dk2" accent1="accent1" accent2="accent2" accent3="accent3" accent4="accent4" accent5="accent5" accent6="accent6" hlink="hlink" folHlink="folHlink"/>
  <p:sldLayoutIdLst>
    <p:sldLayoutId id="2147483665" r:id="rId1"/>
    <p:sldLayoutId id="2147483666"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sv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chart" Target="../charts/chart4.xml"/><Relationship Id="rId5" Type="http://schemas.openxmlformats.org/officeDocument/2006/relationships/chart" Target="../charts/chart3.xml"/><Relationship Id="rId4" Type="http://schemas.openxmlformats.org/officeDocument/2006/relationships/chart" Target="../charts/char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8555C5B3-193A-4749-9AFD-682E53CDDE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2EAE06A6-F76A-41C9-827A-C561B00448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3"/>
            <a:ext cx="12192000" cy="6858000"/>
          </a:xfrm>
          <a:prstGeom prst="rect">
            <a:avLst/>
          </a:prstGeom>
          <a:gradFill>
            <a:gsLst>
              <a:gs pos="0">
                <a:srgbClr val="000000"/>
              </a:gs>
              <a:gs pos="100000">
                <a:schemeClr val="accent1">
                  <a:lumMod val="75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89F9D4E8-0639-444B-949B-9518585061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80861" y="0"/>
            <a:ext cx="7661934" cy="6858000"/>
          </a:xfrm>
          <a:prstGeom prst="rect">
            <a:avLst/>
          </a:prstGeom>
          <a:gradFill>
            <a:gsLst>
              <a:gs pos="0">
                <a:schemeClr val="accent1">
                  <a:lumMod val="75000"/>
                  <a:alpha val="45000"/>
                </a:schemeClr>
              </a:gs>
              <a:gs pos="100000">
                <a:srgbClr val="000000">
                  <a:alpha val="29000"/>
                </a:srgb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7E3DA7A2-ED70-4BBA-AB72-00AD461FA4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80862" y="-6"/>
            <a:ext cx="11711138" cy="6410334"/>
          </a:xfrm>
          <a:prstGeom prst="rect">
            <a:avLst/>
          </a:prstGeom>
          <a:gradFill>
            <a:gsLst>
              <a:gs pos="0">
                <a:schemeClr val="accent1">
                  <a:alpha val="0"/>
                </a:schemeClr>
              </a:gs>
              <a:gs pos="100000">
                <a:srgbClr val="000000">
                  <a:alpha val="41000"/>
                </a:srgb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itle 5">
            <a:extLst>
              <a:ext uri="{FF2B5EF4-FFF2-40B4-BE49-F238E27FC236}">
                <a16:creationId xmlns:a16="http://schemas.microsoft.com/office/drawing/2014/main" id="{3A3BAAF9-DAED-8FB2-ECA9-06BFDE77540D}"/>
              </a:ext>
            </a:extLst>
          </p:cNvPr>
          <p:cNvSpPr>
            <a:spLocks noGrp="1"/>
          </p:cNvSpPr>
          <p:nvPr>
            <p:ph type="ctrTitle"/>
          </p:nvPr>
        </p:nvSpPr>
        <p:spPr>
          <a:xfrm>
            <a:off x="1127208" y="857251"/>
            <a:ext cx="4747280" cy="3098061"/>
          </a:xfrm>
        </p:spPr>
        <p:txBody>
          <a:bodyPr anchor="b">
            <a:normAutofit/>
          </a:bodyPr>
          <a:lstStyle/>
          <a:p>
            <a:pPr algn="l"/>
            <a:r>
              <a:rPr lang="en-GB" sz="4800" dirty="0">
                <a:solidFill>
                  <a:srgbClr val="FFFFFF"/>
                </a:solidFill>
              </a:rPr>
              <a:t>Gender Pay Gap Report	</a:t>
            </a:r>
          </a:p>
        </p:txBody>
      </p:sp>
      <p:sp>
        <p:nvSpPr>
          <p:cNvPr id="35" name="Rectangle 34">
            <a:extLst>
              <a:ext uri="{FF2B5EF4-FFF2-40B4-BE49-F238E27FC236}">
                <a16:creationId xmlns:a16="http://schemas.microsoft.com/office/drawing/2014/main" id="{FC485432-3647-4218-B5D3-15D3FA222B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4844797" y="-489206"/>
            <a:ext cx="2502408" cy="12191998"/>
          </a:xfrm>
          <a:prstGeom prst="rect">
            <a:avLst/>
          </a:prstGeom>
          <a:gradFill>
            <a:gsLst>
              <a:gs pos="0">
                <a:schemeClr val="accent1">
                  <a:alpha val="24000"/>
                </a:schemeClr>
              </a:gs>
              <a:gs pos="78000">
                <a:schemeClr val="accent1">
                  <a:lumMod val="50000"/>
                  <a:alpha val="0"/>
                </a:schemeClr>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ubtitle 6">
            <a:extLst>
              <a:ext uri="{FF2B5EF4-FFF2-40B4-BE49-F238E27FC236}">
                <a16:creationId xmlns:a16="http://schemas.microsoft.com/office/drawing/2014/main" id="{759A225A-6875-1BBC-BC04-E8B67C8BF408}"/>
              </a:ext>
            </a:extLst>
          </p:cNvPr>
          <p:cNvSpPr>
            <a:spLocks noGrp="1"/>
          </p:cNvSpPr>
          <p:nvPr>
            <p:ph type="subTitle" idx="1"/>
          </p:nvPr>
        </p:nvSpPr>
        <p:spPr>
          <a:xfrm>
            <a:off x="1127208" y="4756266"/>
            <a:ext cx="4393278" cy="1244483"/>
          </a:xfrm>
        </p:spPr>
        <p:txBody>
          <a:bodyPr anchor="t">
            <a:normAutofit/>
          </a:bodyPr>
          <a:lstStyle/>
          <a:p>
            <a:pPr algn="l"/>
            <a:r>
              <a:rPr lang="en-GB" dirty="0">
                <a:solidFill>
                  <a:srgbClr val="FFFFFF"/>
                </a:solidFill>
              </a:rPr>
              <a:t>2025</a:t>
            </a:r>
          </a:p>
        </p:txBody>
      </p:sp>
      <p:sp>
        <p:nvSpPr>
          <p:cNvPr id="37" name="Oval 36">
            <a:extLst>
              <a:ext uri="{FF2B5EF4-FFF2-40B4-BE49-F238E27FC236}">
                <a16:creationId xmlns:a16="http://schemas.microsoft.com/office/drawing/2014/main" id="{F4AFDDCA-6ABA-4D23-8A5C-1BF0F43081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90589" y="1062544"/>
            <a:ext cx="4756162" cy="475616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A white text on a black background&#10;&#10;Description automatically generated">
            <a:extLst>
              <a:ext uri="{FF2B5EF4-FFF2-40B4-BE49-F238E27FC236}">
                <a16:creationId xmlns:a16="http://schemas.microsoft.com/office/drawing/2014/main" id="{E97C2B72-81BC-EA11-65C8-F507358D178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20559" y="3135222"/>
            <a:ext cx="3737164" cy="601843"/>
          </a:xfrm>
          <a:prstGeom prst="rect">
            <a:avLst/>
          </a:prstGeom>
        </p:spPr>
      </p:pic>
    </p:spTree>
    <p:extLst>
      <p:ext uri="{BB962C8B-B14F-4D97-AF65-F5344CB8AC3E}">
        <p14:creationId xmlns:p14="http://schemas.microsoft.com/office/powerpoint/2010/main" val="1239699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3">
            <a:lumMod val="95000"/>
          </a:schemeClr>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CB85ADE-B696-31BD-BA9B-234253996070}"/>
              </a:ext>
            </a:extLst>
          </p:cNvPr>
          <p:cNvSpPr>
            <a:spLocks noGrp="1"/>
          </p:cNvSpPr>
          <p:nvPr>
            <p:ph type="title"/>
          </p:nvPr>
        </p:nvSpPr>
        <p:spPr/>
        <p:txBody>
          <a:bodyPr>
            <a:normAutofit/>
          </a:bodyPr>
          <a:lstStyle/>
          <a:p>
            <a:r>
              <a:rPr lang="en-GB" sz="5000" dirty="0">
                <a:latin typeface="Open Sans" panose="020B0606030504020204" pitchFamily="34" charset="0"/>
                <a:ea typeface="Open Sans" panose="020B0606030504020204" pitchFamily="34" charset="0"/>
                <a:cs typeface="Open Sans" panose="020B0606030504020204" pitchFamily="34" charset="0"/>
              </a:rPr>
              <a:t>Foreword</a:t>
            </a:r>
          </a:p>
        </p:txBody>
      </p:sp>
      <p:sp>
        <p:nvSpPr>
          <p:cNvPr id="5" name="Subtitle 4">
            <a:extLst>
              <a:ext uri="{FF2B5EF4-FFF2-40B4-BE49-F238E27FC236}">
                <a16:creationId xmlns:a16="http://schemas.microsoft.com/office/drawing/2014/main" id="{4CE06CEC-72FC-4BD8-D33F-900EEA5CDF19}"/>
              </a:ext>
            </a:extLst>
          </p:cNvPr>
          <p:cNvSpPr>
            <a:spLocks noGrp="1"/>
          </p:cNvSpPr>
          <p:nvPr>
            <p:ph idx="1"/>
          </p:nvPr>
        </p:nvSpPr>
        <p:spPr>
          <a:xfrm>
            <a:off x="448836" y="1198364"/>
            <a:ext cx="11113244" cy="5161796"/>
          </a:xfrm>
        </p:spPr>
        <p:txBody>
          <a:bodyPr lIns="108000" tIns="108000" rIns="108000" bIns="108000" numCol="2" spcCol="360000">
            <a:normAutofit/>
          </a:bodyPr>
          <a:lstStyle/>
          <a:p>
            <a:pPr marL="0" indent="0" algn="just">
              <a:lnSpc>
                <a:spcPct val="120000"/>
              </a:lnSpc>
              <a:buNone/>
            </a:pPr>
            <a:r>
              <a:rPr lang="en-GB" sz="1400" dirty="0">
                <a:latin typeface="Open Sans" panose="020B0606030504020204" pitchFamily="34" charset="0"/>
                <a:ea typeface="Open Sans" panose="020B0606030504020204" pitchFamily="34" charset="0"/>
                <a:cs typeface="Open Sans" panose="020B0606030504020204" pitchFamily="34" charset="0"/>
              </a:rPr>
              <a:t>We welcome the opportunity to report on our gender pay gap figures each year, as it helps us assess the ongoing impact of our action plans and the effectiveness of our Gender Equality strategy by enabling us to monitor trends, identify patterns, and demonstrate progress. </a:t>
            </a:r>
          </a:p>
          <a:p>
            <a:pPr algn="just">
              <a:lnSpc>
                <a:spcPct val="120000"/>
              </a:lnSpc>
            </a:pPr>
            <a:r>
              <a:rPr lang="en-GB" sz="1400" dirty="0">
                <a:latin typeface="Open Sans" panose="020B0606030504020204" pitchFamily="34" charset="0"/>
                <a:ea typeface="Open Sans" panose="020B0606030504020204" pitchFamily="34" charset="0"/>
                <a:cs typeface="Open Sans" panose="020B0606030504020204" pitchFamily="34" charset="0"/>
              </a:rPr>
              <a:t>Global Medics has a mean gender pay gap of 29.96%</a:t>
            </a:r>
          </a:p>
          <a:p>
            <a:pPr algn="just">
              <a:lnSpc>
                <a:spcPct val="120000"/>
              </a:lnSpc>
            </a:pPr>
            <a:r>
              <a:rPr lang="en-GB" sz="1400" dirty="0">
                <a:latin typeface="Open Sans" panose="020B0606030504020204" pitchFamily="34" charset="0"/>
                <a:ea typeface="Open Sans" panose="020B0606030504020204" pitchFamily="34" charset="0"/>
                <a:cs typeface="Open Sans" panose="020B0606030504020204" pitchFamily="34" charset="0"/>
              </a:rPr>
              <a:t>Global Medics has a median gender pay gap of 34.85%</a:t>
            </a:r>
          </a:p>
          <a:p>
            <a:pPr marL="0" indent="0" algn="just">
              <a:lnSpc>
                <a:spcPct val="120000"/>
              </a:lnSpc>
              <a:buNone/>
            </a:pPr>
            <a:r>
              <a:rPr lang="en-GB" sz="1400" dirty="0">
                <a:latin typeface="Open Sans" panose="020B0606030504020204" pitchFamily="34" charset="0"/>
                <a:ea typeface="Open Sans" panose="020B0606030504020204" pitchFamily="34" charset="0"/>
                <a:cs typeface="Open Sans" panose="020B0606030504020204" pitchFamily="34" charset="0"/>
              </a:rPr>
              <a:t>These figures are reflective of the specific context of our workforce. Due to the nature of our business, a large proportion of the people included on the date of the snapshot were temporary workers whose pay is fixed by our customers and the structural distribution of temporary worker roles influences the gender pay gap figures.  </a:t>
            </a:r>
          </a:p>
          <a:p>
            <a:pPr marL="0" indent="0" algn="just">
              <a:lnSpc>
                <a:spcPct val="120000"/>
              </a:lnSpc>
              <a:buNone/>
            </a:pPr>
            <a:r>
              <a:rPr lang="en-GB" sz="1400" dirty="0">
                <a:latin typeface="Open Sans" panose="020B0606030504020204" pitchFamily="34" charset="0"/>
                <a:ea typeface="Open Sans" panose="020B0606030504020204" pitchFamily="34" charset="0"/>
                <a:cs typeface="Open Sans" panose="020B0606030504020204" pitchFamily="34" charset="0"/>
              </a:rPr>
              <a:t>We have explored the key factors and influences on our data within our report and we are committed to continue working with our customers to improve the gender balance for our candidates.</a:t>
            </a:r>
          </a:p>
          <a:p>
            <a:pPr marL="0" indent="0" algn="just">
              <a:lnSpc>
                <a:spcPct val="120000"/>
              </a:lnSpc>
              <a:buNone/>
            </a:pPr>
            <a:r>
              <a:rPr lang="en-GB" sz="1400" dirty="0">
                <a:latin typeface="Open Sans" panose="020B0606030504020204" pitchFamily="34" charset="0"/>
                <a:ea typeface="Open Sans" panose="020B0606030504020204" pitchFamily="34" charset="0"/>
                <a:cs typeface="Open Sans" panose="020B0606030504020204" pitchFamily="34" charset="0"/>
              </a:rPr>
              <a:t>Gender Pay Gap reporting is just one component of our work underway to achieve gender equality. We continue to develop our Gender Equality strategy as a key pillar of our wider Equality, Diversity and Inclusion initiatives, ranging from evolving Talent Acquisition strategies, better data and reporting; to continued adoption of working models such as blended working. </a:t>
            </a:r>
          </a:p>
          <a:p>
            <a:pPr marL="0" indent="0" algn="just">
              <a:lnSpc>
                <a:spcPct val="120000"/>
              </a:lnSpc>
              <a:buNone/>
            </a:pPr>
            <a:r>
              <a:rPr lang="en-GB" sz="1400" dirty="0">
                <a:latin typeface="Open Sans" panose="020B0606030504020204" pitchFamily="34" charset="0"/>
                <a:ea typeface="Open Sans" panose="020B0606030504020204" pitchFamily="34" charset="0"/>
                <a:cs typeface="Open Sans" panose="020B0606030504020204" pitchFamily="34" charset="0"/>
              </a:rPr>
              <a:t>Gender inequality is an issue that cannot be tackled by businesses alone and will require society as a whole to address the wider social and economic causes of gender imbalance and we look forward to reporting our progress next year.</a:t>
            </a:r>
          </a:p>
          <a:p>
            <a:pPr marL="0" indent="0" algn="just">
              <a:lnSpc>
                <a:spcPct val="120000"/>
              </a:lnSpc>
              <a:buNone/>
            </a:pPr>
            <a:r>
              <a:rPr lang="en-GB" sz="1400" b="1" dirty="0">
                <a:latin typeface="Open Sans" panose="020B0606030504020204" pitchFamily="34" charset="0"/>
                <a:ea typeface="Open Sans" panose="020B0606030504020204" pitchFamily="34" charset="0"/>
                <a:cs typeface="Open Sans" panose="020B0606030504020204" pitchFamily="34" charset="0"/>
              </a:rPr>
              <a:t>Claire Penketh, Managing Director</a:t>
            </a:r>
          </a:p>
          <a:p>
            <a:pPr marL="0" indent="0" algn="just">
              <a:lnSpc>
                <a:spcPct val="120000"/>
              </a:lnSpc>
              <a:buNone/>
            </a:pPr>
            <a:r>
              <a:rPr lang="en-GB" sz="1400" b="1" dirty="0">
                <a:latin typeface="Open Sans" panose="020B0606030504020204" pitchFamily="34" charset="0"/>
                <a:ea typeface="Open Sans" panose="020B0606030504020204" pitchFamily="34" charset="0"/>
                <a:cs typeface="Open Sans" panose="020B0606030504020204" pitchFamily="34" charset="0"/>
              </a:rPr>
              <a:t>Specialist Staffing</a:t>
            </a:r>
          </a:p>
          <a:p>
            <a:pPr marL="0" indent="0" algn="just">
              <a:lnSpc>
                <a:spcPct val="120000"/>
              </a:lnSpc>
              <a:buNone/>
            </a:pPr>
            <a:endParaRPr lang="en-GB" sz="1400"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GB" sz="1800" dirty="0"/>
          </a:p>
        </p:txBody>
      </p:sp>
      <p:cxnSp>
        <p:nvCxnSpPr>
          <p:cNvPr id="17" name="Straight Connector 16">
            <a:extLst>
              <a:ext uri="{FF2B5EF4-FFF2-40B4-BE49-F238E27FC236}">
                <a16:creationId xmlns:a16="http://schemas.microsoft.com/office/drawing/2014/main" id="{A4503BC9-F30F-4950-C06B-0E8408E07813}"/>
              </a:ext>
            </a:extLst>
          </p:cNvPr>
          <p:cNvCxnSpPr>
            <a:cxnSpLocks/>
          </p:cNvCxnSpPr>
          <p:nvPr/>
        </p:nvCxnSpPr>
        <p:spPr>
          <a:xfrm>
            <a:off x="448836" y="950614"/>
            <a:ext cx="10204862" cy="0"/>
          </a:xfrm>
          <a:prstGeom prst="line">
            <a:avLst/>
          </a:prstGeom>
          <a:ln/>
        </p:spPr>
        <p:style>
          <a:lnRef idx="1">
            <a:schemeClr val="dk1"/>
          </a:lnRef>
          <a:fillRef idx="0">
            <a:schemeClr val="dk1"/>
          </a:fillRef>
          <a:effectRef idx="0">
            <a:schemeClr val="dk1"/>
          </a:effectRef>
          <a:fontRef idx="minor">
            <a:schemeClr val="tx1"/>
          </a:fontRef>
        </p:style>
      </p:cxnSp>
      <p:sp>
        <p:nvSpPr>
          <p:cNvPr id="13" name="Text Box 2">
            <a:extLst>
              <a:ext uri="{FF2B5EF4-FFF2-40B4-BE49-F238E27FC236}">
                <a16:creationId xmlns:a16="http://schemas.microsoft.com/office/drawing/2014/main" id="{06588E2D-B6C4-FAC2-398D-1C664DE51346}"/>
              </a:ext>
            </a:extLst>
          </p:cNvPr>
          <p:cNvSpPr txBox="1">
            <a:spLocks noChangeArrowheads="1"/>
          </p:cNvSpPr>
          <p:nvPr/>
        </p:nvSpPr>
        <p:spPr bwMode="auto">
          <a:xfrm>
            <a:off x="8793480" y="4754879"/>
            <a:ext cx="2949684" cy="1341121"/>
          </a:xfrm>
          <a:prstGeom prst="rect">
            <a:avLst/>
          </a:prstGeom>
          <a:noFill/>
          <a:ln w="9525">
            <a:solidFill>
              <a:schemeClr val="tx1"/>
            </a:solidFill>
            <a:miter lim="800000"/>
            <a:headEnd/>
            <a:tailEnd/>
          </a:ln>
        </p:spPr>
        <p:txBody>
          <a:bodyPr rot="0" vert="horz" wrap="square" lIns="91440" tIns="45720" rIns="91440" bIns="45720" anchor="t" anchorCtr="0">
            <a:noAutofit/>
          </a:bodyPr>
          <a:lstStyle/>
          <a:p>
            <a:pPr>
              <a:lnSpc>
                <a:spcPct val="107000"/>
              </a:lnSpc>
              <a:spcAft>
                <a:spcPts val="800"/>
              </a:spcAft>
            </a:pPr>
            <a:r>
              <a:rPr lang="en-GB" sz="1000" kern="100" dirty="0">
                <a:effectLst/>
                <a:latin typeface="Open Sans" panose="020B0606030504020204" pitchFamily="34" charset="0"/>
                <a:ea typeface="Calibri" panose="020F0502020204030204" pitchFamily="34" charset="0"/>
              </a:rPr>
              <a:t>I confirm the information and data reported is accurate as of the snapshot date </a:t>
            </a:r>
            <a:r>
              <a:rPr lang="en-GB" sz="1000" kern="100" dirty="0">
                <a:latin typeface="Open Sans" panose="020B0606030504020204" pitchFamily="34" charset="0"/>
                <a:ea typeface="Calibri" panose="020F0502020204030204" pitchFamily="34" charset="0"/>
              </a:rPr>
              <a:t>30</a:t>
            </a:r>
            <a:r>
              <a:rPr lang="en-GB" sz="1000" kern="100" dirty="0">
                <a:effectLst/>
                <a:latin typeface="Open Sans" panose="020B0606030504020204" pitchFamily="34" charset="0"/>
                <a:ea typeface="Calibri" panose="020F0502020204030204" pitchFamily="34" charset="0"/>
              </a:rPr>
              <a:t> June 2025.</a:t>
            </a:r>
            <a:endParaRPr lang="en-GB" sz="1000" kern="100" dirty="0">
              <a:effectLst/>
              <a:latin typeface="Calibri" panose="020F0502020204030204" pitchFamily="34" charset="0"/>
              <a:ea typeface="Calibri" panose="020F0502020204030204" pitchFamily="34" charset="0"/>
            </a:endParaRPr>
          </a:p>
          <a:p>
            <a:pPr>
              <a:lnSpc>
                <a:spcPct val="107000"/>
              </a:lnSpc>
              <a:spcAft>
                <a:spcPts val="800"/>
              </a:spcAft>
            </a:pPr>
            <a:r>
              <a:rPr lang="en-GB" sz="3000" b="1" kern="100" dirty="0">
                <a:effectLst/>
                <a:latin typeface="Cochocib Script Latin Pro" panose="02000503000000020003" pitchFamily="2" charset="0"/>
                <a:ea typeface="Calibri" panose="020F0502020204030204" pitchFamily="34" charset="0"/>
              </a:rPr>
              <a:t>Anna Montgomery</a:t>
            </a:r>
            <a:endParaRPr lang="en-GB" sz="3000" kern="100" dirty="0">
              <a:effectLst/>
              <a:latin typeface="Calibri" panose="020F0502020204030204" pitchFamily="34" charset="0"/>
              <a:ea typeface="Calibri" panose="020F0502020204030204" pitchFamily="34" charset="0"/>
            </a:endParaRPr>
          </a:p>
          <a:p>
            <a:pPr>
              <a:lnSpc>
                <a:spcPct val="107000"/>
              </a:lnSpc>
              <a:spcAft>
                <a:spcPts val="800"/>
              </a:spcAft>
            </a:pPr>
            <a:r>
              <a:rPr lang="en-GB" sz="1000" b="1" u="sng" kern="100" dirty="0">
                <a:effectLst/>
                <a:latin typeface="Open Sans" panose="020B0606030504020204" pitchFamily="34" charset="0"/>
                <a:ea typeface="Calibri" panose="020F0502020204030204" pitchFamily="34" charset="0"/>
              </a:rPr>
              <a:t>Anna Montgomery, HR Director, RSS Global</a:t>
            </a:r>
            <a:endParaRPr lang="en-GB" sz="1000" kern="100" dirty="0">
              <a:effectLst/>
              <a:latin typeface="Calibri" panose="020F0502020204030204" pitchFamily="34" charset="0"/>
              <a:ea typeface="Calibri" panose="020F0502020204030204" pitchFamily="34" charset="0"/>
            </a:endParaRPr>
          </a:p>
          <a:p>
            <a:pPr>
              <a:lnSpc>
                <a:spcPct val="107000"/>
              </a:lnSpc>
              <a:spcAft>
                <a:spcPts val="800"/>
              </a:spcAft>
            </a:pPr>
            <a:r>
              <a:rPr lang="en-GB" sz="1100" u="sng" kern="100" dirty="0">
                <a:solidFill>
                  <a:srgbClr val="008080"/>
                </a:solidFill>
                <a:effectLst/>
                <a:latin typeface="Calibri" panose="020F0502020204030204" pitchFamily="34" charset="0"/>
                <a:ea typeface="Calibri" panose="020F0502020204030204" pitchFamily="34" charset="0"/>
              </a:rPr>
              <a:t> </a:t>
            </a:r>
            <a:endParaRPr lang="en-GB" sz="1100" kern="100" dirty="0">
              <a:solidFill>
                <a:srgbClr val="000000"/>
              </a:solidFill>
              <a:effectLst/>
              <a:latin typeface="Calibri" panose="020F0502020204030204" pitchFamily="34" charset="0"/>
              <a:ea typeface="Calibri" panose="020F0502020204030204" pitchFamily="34" charset="0"/>
            </a:endParaRPr>
          </a:p>
          <a:p>
            <a:pPr>
              <a:lnSpc>
                <a:spcPct val="107000"/>
              </a:lnSpc>
              <a:spcAft>
                <a:spcPts val="800"/>
              </a:spcAft>
            </a:pPr>
            <a:r>
              <a:rPr lang="en-GB" sz="1100" kern="100" dirty="0">
                <a:solidFill>
                  <a:srgbClr val="000000"/>
                </a:solidFill>
                <a:effectLst/>
                <a:latin typeface="Calibri" panose="020F0502020204030204" pitchFamily="34" charset="0"/>
                <a:ea typeface="Calibri" panose="020F0502020204030204" pitchFamily="34" charset="0"/>
              </a:rPr>
              <a:t> </a:t>
            </a:r>
          </a:p>
        </p:txBody>
      </p:sp>
    </p:spTree>
    <p:extLst>
      <p:ext uri="{BB962C8B-B14F-4D97-AF65-F5344CB8AC3E}">
        <p14:creationId xmlns:p14="http://schemas.microsoft.com/office/powerpoint/2010/main" val="24859997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3">
            <a:lumMod val="95000"/>
          </a:schemeClr>
        </a:solidFill>
        <a:effectLst/>
      </p:bgPr>
    </p:bg>
    <p:spTree>
      <p:nvGrpSpPr>
        <p:cNvPr id="1" name="">
          <a:extLst>
            <a:ext uri="{FF2B5EF4-FFF2-40B4-BE49-F238E27FC236}">
              <a16:creationId xmlns:a16="http://schemas.microsoft.com/office/drawing/2014/main" id="{F39F94CD-F464-3838-D95F-45E24072984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79F0D98-B05C-3D14-0E9A-6EA433A38E7A}"/>
              </a:ext>
            </a:extLst>
          </p:cNvPr>
          <p:cNvSpPr>
            <a:spLocks noGrp="1"/>
          </p:cNvSpPr>
          <p:nvPr>
            <p:ph type="title"/>
          </p:nvPr>
        </p:nvSpPr>
        <p:spPr>
          <a:xfrm>
            <a:off x="381000" y="285629"/>
            <a:ext cx="10725150" cy="790815"/>
          </a:xfrm>
        </p:spPr>
        <p:txBody>
          <a:bodyPr>
            <a:normAutofit/>
          </a:bodyPr>
          <a:lstStyle/>
          <a:p>
            <a:r>
              <a:rPr lang="en-GB" sz="5000" dirty="0">
                <a:latin typeface="Open Sans" panose="020B0606030504020204" pitchFamily="34" charset="0"/>
                <a:ea typeface="Open Sans" panose="020B0606030504020204" pitchFamily="34" charset="0"/>
                <a:cs typeface="Open Sans" panose="020B0606030504020204" pitchFamily="34" charset="0"/>
              </a:rPr>
              <a:t>Understanding the gender pay gap</a:t>
            </a:r>
          </a:p>
        </p:txBody>
      </p:sp>
      <p:sp>
        <p:nvSpPr>
          <p:cNvPr id="5" name="Subtitle 4">
            <a:extLst>
              <a:ext uri="{FF2B5EF4-FFF2-40B4-BE49-F238E27FC236}">
                <a16:creationId xmlns:a16="http://schemas.microsoft.com/office/drawing/2014/main" id="{C439257C-206D-37F7-FA83-D3ABB542FDAF}"/>
              </a:ext>
            </a:extLst>
          </p:cNvPr>
          <p:cNvSpPr>
            <a:spLocks noGrp="1"/>
          </p:cNvSpPr>
          <p:nvPr>
            <p:ph idx="1"/>
          </p:nvPr>
        </p:nvSpPr>
        <p:spPr>
          <a:xfrm>
            <a:off x="448836" y="1198364"/>
            <a:ext cx="11174204" cy="5161796"/>
          </a:xfrm>
        </p:spPr>
        <p:txBody>
          <a:bodyPr lIns="108000" tIns="108000" rIns="108000" bIns="108000" numCol="2" spcCol="360000">
            <a:noAutofit/>
          </a:bodyPr>
          <a:lstStyle/>
          <a:p>
            <a:pPr marL="0" indent="0" algn="just" eaLnBrk="0" fontAlgn="base" hangingPunct="0">
              <a:lnSpc>
                <a:spcPct val="100000"/>
              </a:lnSpc>
              <a:spcBef>
                <a:spcPct val="0"/>
              </a:spcBef>
              <a:spcAft>
                <a:spcPct val="0"/>
              </a:spcAft>
              <a:buNone/>
            </a:pPr>
            <a:r>
              <a:rPr kumimoji="0" lang="en-GB" altLang="en-US" sz="1400" b="1"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rPr>
              <a:t>Gender pay vs equal pay</a:t>
            </a:r>
          </a:p>
          <a:p>
            <a:pPr marL="0" indent="0" algn="just" eaLnBrk="0" fontAlgn="base" hangingPunct="0">
              <a:lnSpc>
                <a:spcPct val="100000"/>
              </a:lnSpc>
              <a:spcBef>
                <a:spcPct val="0"/>
              </a:spcBef>
              <a:spcAft>
                <a:spcPct val="0"/>
              </a:spcAft>
              <a:buNone/>
            </a:pPr>
            <a:r>
              <a:rPr kumimoji="0" lang="en-GB" altLang="en-US" sz="1400" b="0"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rPr>
              <a:t>A gender pay gap shows the difference in average pay across all of the men and women in an organisation, industry or country as a whole. It can be driven by the differing number of men and women across all roles. It is not the same as an equal pay comparison which looks at how much men and women are paid for carrying out the same role. </a:t>
            </a:r>
          </a:p>
          <a:p>
            <a:pPr marL="0" indent="0" algn="just" eaLnBrk="0" fontAlgn="base" hangingPunct="0">
              <a:lnSpc>
                <a:spcPct val="100000"/>
              </a:lnSpc>
              <a:spcBef>
                <a:spcPct val="0"/>
              </a:spcBef>
              <a:spcAft>
                <a:spcPct val="0"/>
              </a:spcAft>
              <a:buNone/>
            </a:pPr>
            <a:endParaRPr kumimoji="0" lang="en-GB" altLang="en-US" sz="1400" b="0"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endParaRPr>
          </a:p>
          <a:p>
            <a:pPr marL="0" indent="0" algn="just" eaLnBrk="0" fontAlgn="base" hangingPunct="0">
              <a:lnSpc>
                <a:spcPct val="100000"/>
              </a:lnSpc>
              <a:spcBef>
                <a:spcPct val="0"/>
              </a:spcBef>
              <a:spcAft>
                <a:spcPct val="0"/>
              </a:spcAft>
              <a:buNone/>
            </a:pPr>
            <a:r>
              <a:rPr kumimoji="0" lang="en-GB" altLang="en-US" sz="1400" b="1"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rPr>
              <a:t>How we calculated our numbers</a:t>
            </a:r>
          </a:p>
          <a:p>
            <a:pPr marL="0" indent="0" algn="just" eaLnBrk="0" fontAlgn="base" hangingPunct="0">
              <a:lnSpc>
                <a:spcPct val="100000"/>
              </a:lnSpc>
              <a:spcBef>
                <a:spcPct val="0"/>
              </a:spcBef>
              <a:spcAft>
                <a:spcPct val="0"/>
              </a:spcAft>
              <a:buNone/>
            </a:pPr>
            <a:r>
              <a:rPr kumimoji="0" lang="en-GB" altLang="en-US" sz="1400" b="0"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rPr>
              <a:t>Under the Gender Pay Gap regulations in the Republic of Ireland, companies with more than 50 employees need to report their gender pay gap. </a:t>
            </a:r>
          </a:p>
          <a:p>
            <a:pPr marL="0" indent="0" algn="just" eaLnBrk="0" fontAlgn="base" hangingPunct="0">
              <a:lnSpc>
                <a:spcPct val="100000"/>
              </a:lnSpc>
              <a:spcBef>
                <a:spcPct val="0"/>
              </a:spcBef>
              <a:spcAft>
                <a:spcPct val="0"/>
              </a:spcAft>
              <a:buNone/>
            </a:pPr>
            <a:endParaRPr kumimoji="0" lang="en-GB" altLang="en-US" sz="1400" b="0"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endParaRPr>
          </a:p>
          <a:p>
            <a:pPr marL="0" indent="0" algn="just" eaLnBrk="0" fontAlgn="base" hangingPunct="0">
              <a:lnSpc>
                <a:spcPct val="100000"/>
              </a:lnSpc>
              <a:spcBef>
                <a:spcPct val="0"/>
              </a:spcBef>
              <a:spcAft>
                <a:spcPct val="0"/>
              </a:spcAft>
              <a:buNone/>
            </a:pPr>
            <a:r>
              <a:rPr kumimoji="0" lang="en-GB" altLang="en-US" sz="1400" b="0"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rPr>
              <a:t>As required, we have provided data on all of our permanent and temporary employees. Given we are a staffing business, we have a very high number of temporary employees on our payrolls at any one time working in roles for our customers. This number fluctuates depending on requirements from our clients, and typically the rate of pay that our temporary workers receive is decided by our clients.</a:t>
            </a:r>
            <a:endParaRPr lang="en-GB" altLang="en-US" sz="1400" dirty="0">
              <a:latin typeface="Open Sans" panose="020B0606030504020204" pitchFamily="34" charset="0"/>
              <a:ea typeface="Ubuntu" panose="020B0504030602030204" pitchFamily="34" charset="0"/>
              <a:cs typeface="Open Sans" panose="020B0606030504020204" pitchFamily="34" charset="0"/>
            </a:endParaRPr>
          </a:p>
          <a:p>
            <a:pPr marL="0" indent="0" algn="just" eaLnBrk="0" fontAlgn="base" hangingPunct="0">
              <a:lnSpc>
                <a:spcPct val="100000"/>
              </a:lnSpc>
              <a:spcBef>
                <a:spcPct val="0"/>
              </a:spcBef>
              <a:spcAft>
                <a:spcPct val="0"/>
              </a:spcAft>
              <a:buNone/>
            </a:pPr>
            <a:endParaRPr kumimoji="0" lang="en-GB" altLang="en-US" sz="1400" b="0"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endParaRPr>
          </a:p>
          <a:p>
            <a:pPr marL="0" indent="0" algn="just" eaLnBrk="0" fontAlgn="base" hangingPunct="0">
              <a:lnSpc>
                <a:spcPct val="100000"/>
              </a:lnSpc>
              <a:spcBef>
                <a:spcPct val="0"/>
              </a:spcBef>
              <a:spcAft>
                <a:spcPct val="0"/>
              </a:spcAft>
              <a:buNone/>
            </a:pPr>
            <a:endParaRPr lang="en-GB" altLang="en-US" sz="1400" dirty="0">
              <a:latin typeface="Open Sans" panose="020B0606030504020204" pitchFamily="34" charset="0"/>
              <a:ea typeface="Ubuntu" panose="020B0504030602030204" pitchFamily="34" charset="0"/>
              <a:cs typeface="Open Sans" panose="020B0606030504020204" pitchFamily="34" charset="0"/>
            </a:endParaRPr>
          </a:p>
          <a:p>
            <a:pPr marL="0" indent="0" algn="just" eaLnBrk="0" fontAlgn="base" hangingPunct="0">
              <a:lnSpc>
                <a:spcPct val="100000"/>
              </a:lnSpc>
              <a:spcBef>
                <a:spcPct val="0"/>
              </a:spcBef>
              <a:spcAft>
                <a:spcPct val="0"/>
              </a:spcAft>
              <a:buNone/>
            </a:pPr>
            <a:endParaRPr kumimoji="0" lang="en-GB" altLang="en-US" sz="1400" b="0"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endParaRPr>
          </a:p>
          <a:p>
            <a:pPr marL="0" indent="0" algn="just" eaLnBrk="0" fontAlgn="base" hangingPunct="0">
              <a:lnSpc>
                <a:spcPct val="100000"/>
              </a:lnSpc>
              <a:spcBef>
                <a:spcPct val="0"/>
              </a:spcBef>
              <a:spcAft>
                <a:spcPct val="0"/>
              </a:spcAft>
              <a:buNone/>
            </a:pPr>
            <a:endParaRPr lang="en-GB" altLang="en-US" sz="1400" dirty="0">
              <a:latin typeface="Open Sans" panose="020B0606030504020204" pitchFamily="34" charset="0"/>
              <a:ea typeface="Ubuntu" panose="020B0504030602030204" pitchFamily="34" charset="0"/>
              <a:cs typeface="Open Sans" panose="020B0606030504020204" pitchFamily="34" charset="0"/>
            </a:endParaRPr>
          </a:p>
          <a:p>
            <a:pPr marL="0" indent="0" algn="just" eaLnBrk="0" fontAlgn="base" hangingPunct="0">
              <a:lnSpc>
                <a:spcPct val="100000"/>
              </a:lnSpc>
              <a:spcBef>
                <a:spcPct val="0"/>
              </a:spcBef>
              <a:spcAft>
                <a:spcPct val="0"/>
              </a:spcAft>
              <a:buNone/>
            </a:pPr>
            <a:endParaRPr lang="en-GB" altLang="en-US" sz="1400" dirty="0">
              <a:latin typeface="Open Sans" panose="020B0606030504020204" pitchFamily="34" charset="0"/>
              <a:ea typeface="Ubuntu" panose="020B0504030602030204" pitchFamily="34" charset="0"/>
              <a:cs typeface="Open Sans" panose="020B0606030504020204" pitchFamily="34" charset="0"/>
            </a:endParaRPr>
          </a:p>
          <a:p>
            <a:pPr marL="0" indent="0" algn="just" eaLnBrk="0" fontAlgn="base" hangingPunct="0">
              <a:lnSpc>
                <a:spcPct val="100000"/>
              </a:lnSpc>
              <a:spcBef>
                <a:spcPct val="0"/>
              </a:spcBef>
              <a:spcAft>
                <a:spcPct val="0"/>
              </a:spcAft>
              <a:buNone/>
            </a:pPr>
            <a:endParaRPr lang="en-GB" altLang="en-US" sz="1400" dirty="0">
              <a:latin typeface="Open Sans" panose="020B0606030504020204" pitchFamily="34" charset="0"/>
              <a:ea typeface="Ubuntu" panose="020B0504030602030204" pitchFamily="34" charset="0"/>
              <a:cs typeface="Open Sans" panose="020B0606030504020204" pitchFamily="34" charset="0"/>
            </a:endParaRPr>
          </a:p>
          <a:p>
            <a:pPr marL="0" indent="0" algn="just" eaLnBrk="0" fontAlgn="base" hangingPunct="0">
              <a:lnSpc>
                <a:spcPct val="100000"/>
              </a:lnSpc>
              <a:spcBef>
                <a:spcPct val="0"/>
              </a:spcBef>
              <a:spcAft>
                <a:spcPct val="0"/>
              </a:spcAft>
              <a:buNone/>
            </a:pPr>
            <a:endParaRPr lang="en-GB" altLang="en-US" sz="1400" dirty="0">
              <a:latin typeface="Open Sans" panose="020B0606030504020204" pitchFamily="34" charset="0"/>
              <a:ea typeface="Ubuntu" panose="020B0504030602030204" pitchFamily="34" charset="0"/>
              <a:cs typeface="Open Sans" panose="020B0606030504020204" pitchFamily="34" charset="0"/>
            </a:endParaRPr>
          </a:p>
          <a:p>
            <a:pPr marL="0" indent="0" algn="just" eaLnBrk="0" fontAlgn="base" hangingPunct="0">
              <a:lnSpc>
                <a:spcPct val="100000"/>
              </a:lnSpc>
              <a:spcBef>
                <a:spcPct val="0"/>
              </a:spcBef>
              <a:spcAft>
                <a:spcPct val="0"/>
              </a:spcAft>
              <a:buNone/>
            </a:pPr>
            <a:endParaRPr lang="en-GB" altLang="en-US" sz="1400" dirty="0">
              <a:latin typeface="Open Sans" panose="020B0606030504020204" pitchFamily="34" charset="0"/>
              <a:ea typeface="Ubuntu" panose="020B0504030602030204" pitchFamily="34" charset="0"/>
              <a:cs typeface="Open Sans" panose="020B0606030504020204" pitchFamily="34" charset="0"/>
            </a:endParaRPr>
          </a:p>
          <a:p>
            <a:pPr marL="0" indent="0" algn="just" eaLnBrk="0" fontAlgn="base" hangingPunct="0">
              <a:lnSpc>
                <a:spcPct val="100000"/>
              </a:lnSpc>
              <a:spcBef>
                <a:spcPct val="0"/>
              </a:spcBef>
              <a:spcAft>
                <a:spcPct val="0"/>
              </a:spcAft>
              <a:buNone/>
            </a:pPr>
            <a:endParaRPr kumimoji="0" lang="en-GB" altLang="en-US" sz="1400" b="0"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endParaRPr>
          </a:p>
          <a:p>
            <a:pPr marL="0" indent="0" algn="just" eaLnBrk="0" fontAlgn="base" hangingPunct="0">
              <a:lnSpc>
                <a:spcPct val="100000"/>
              </a:lnSpc>
              <a:spcBef>
                <a:spcPct val="0"/>
              </a:spcBef>
              <a:spcAft>
                <a:spcPct val="0"/>
              </a:spcAft>
              <a:buNone/>
            </a:pPr>
            <a:r>
              <a:rPr kumimoji="0" lang="en-GB" altLang="en-US" sz="1400" b="1"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rPr>
              <a:t>Pay quartiles explained</a:t>
            </a:r>
          </a:p>
          <a:p>
            <a:pPr marL="0" indent="0" algn="just" eaLnBrk="0" fontAlgn="base" hangingPunct="0">
              <a:lnSpc>
                <a:spcPct val="100000"/>
              </a:lnSpc>
              <a:spcBef>
                <a:spcPct val="0"/>
              </a:spcBef>
              <a:spcAft>
                <a:spcPct val="0"/>
              </a:spcAft>
              <a:buNone/>
            </a:pPr>
            <a:r>
              <a:rPr kumimoji="0" lang="en-GB" altLang="en-US" sz="1400" b="0"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rPr>
              <a:t>A pay quartile is calculated by listing the hourly pay rates for everyone in the business then dividing them into four equal sized groups. We then work out the percentage of men and women in each group.</a:t>
            </a:r>
          </a:p>
          <a:p>
            <a:pPr marL="0" indent="0" algn="just" eaLnBrk="0" fontAlgn="base" hangingPunct="0">
              <a:lnSpc>
                <a:spcPct val="100000"/>
              </a:lnSpc>
              <a:spcBef>
                <a:spcPct val="0"/>
              </a:spcBef>
              <a:spcAft>
                <a:spcPct val="0"/>
              </a:spcAft>
              <a:buNone/>
            </a:pPr>
            <a:endParaRPr kumimoji="0" lang="en-GB" altLang="en-US" sz="1400" b="1"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endParaRPr>
          </a:p>
          <a:p>
            <a:pPr marL="0" indent="0" algn="just" eaLnBrk="0" fontAlgn="base" hangingPunct="0">
              <a:lnSpc>
                <a:spcPct val="100000"/>
              </a:lnSpc>
              <a:spcBef>
                <a:spcPct val="0"/>
              </a:spcBef>
              <a:spcAft>
                <a:spcPct val="0"/>
              </a:spcAft>
              <a:buNone/>
            </a:pPr>
            <a:endParaRPr kumimoji="0" lang="en-GB" altLang="en-US" sz="1400" b="1"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endParaRPr>
          </a:p>
          <a:p>
            <a:pPr marL="0" indent="0" algn="just" eaLnBrk="0" fontAlgn="base" hangingPunct="0">
              <a:lnSpc>
                <a:spcPct val="100000"/>
              </a:lnSpc>
              <a:spcBef>
                <a:spcPct val="0"/>
              </a:spcBef>
              <a:spcAft>
                <a:spcPct val="0"/>
              </a:spcAft>
              <a:buNone/>
            </a:pPr>
            <a:endParaRPr lang="en-GB" altLang="en-US" sz="1400" b="1" dirty="0">
              <a:latin typeface="Open Sans" panose="020B0606030504020204" pitchFamily="34" charset="0"/>
              <a:ea typeface="Ubuntu" panose="020B0504030602030204" pitchFamily="34" charset="0"/>
              <a:cs typeface="Open Sans" panose="020B0606030504020204" pitchFamily="34" charset="0"/>
            </a:endParaRPr>
          </a:p>
          <a:p>
            <a:pPr marL="0" indent="0" algn="just" eaLnBrk="0" fontAlgn="base" hangingPunct="0">
              <a:lnSpc>
                <a:spcPct val="100000"/>
              </a:lnSpc>
              <a:spcBef>
                <a:spcPct val="0"/>
              </a:spcBef>
              <a:spcAft>
                <a:spcPct val="0"/>
              </a:spcAft>
              <a:buNone/>
            </a:pPr>
            <a:endParaRPr kumimoji="0" lang="en-GB" altLang="en-US" sz="1400" b="1"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endParaRPr>
          </a:p>
          <a:p>
            <a:pPr marL="0" indent="0" algn="just" eaLnBrk="0" fontAlgn="base" hangingPunct="0">
              <a:lnSpc>
                <a:spcPct val="100000"/>
              </a:lnSpc>
              <a:spcBef>
                <a:spcPct val="0"/>
              </a:spcBef>
              <a:spcAft>
                <a:spcPct val="0"/>
              </a:spcAft>
              <a:buNone/>
            </a:pPr>
            <a:endParaRPr kumimoji="0" lang="en-GB" altLang="en-US" sz="1400" b="1"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endParaRPr>
          </a:p>
          <a:p>
            <a:pPr marL="0" indent="0" algn="just" eaLnBrk="0" fontAlgn="base" hangingPunct="0">
              <a:lnSpc>
                <a:spcPct val="100000"/>
              </a:lnSpc>
              <a:spcBef>
                <a:spcPct val="0"/>
              </a:spcBef>
              <a:spcAft>
                <a:spcPct val="0"/>
              </a:spcAft>
              <a:buNone/>
            </a:pPr>
            <a:endParaRPr lang="en-GB" altLang="en-US" sz="1400" b="1" dirty="0">
              <a:latin typeface="Open Sans" panose="020B0606030504020204" pitchFamily="34" charset="0"/>
              <a:ea typeface="Ubuntu" panose="020B0504030602030204" pitchFamily="34" charset="0"/>
              <a:cs typeface="Open Sans" panose="020B0606030504020204" pitchFamily="34" charset="0"/>
            </a:endParaRPr>
          </a:p>
          <a:p>
            <a:pPr marL="0" indent="0" algn="just" eaLnBrk="0" fontAlgn="base" hangingPunct="0">
              <a:lnSpc>
                <a:spcPct val="100000"/>
              </a:lnSpc>
              <a:spcBef>
                <a:spcPct val="0"/>
              </a:spcBef>
              <a:spcAft>
                <a:spcPct val="0"/>
              </a:spcAft>
              <a:buNone/>
            </a:pPr>
            <a:endParaRPr kumimoji="0" lang="en-GB" altLang="en-US" sz="1400" b="1"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endParaRPr>
          </a:p>
          <a:p>
            <a:pPr marL="0" indent="0" algn="just" eaLnBrk="0" fontAlgn="base" hangingPunct="0">
              <a:lnSpc>
                <a:spcPct val="100000"/>
              </a:lnSpc>
              <a:spcBef>
                <a:spcPct val="0"/>
              </a:spcBef>
              <a:spcAft>
                <a:spcPct val="0"/>
              </a:spcAft>
              <a:buNone/>
            </a:pPr>
            <a:endParaRPr lang="en-GB" altLang="en-US" sz="1400" b="1" dirty="0">
              <a:latin typeface="Open Sans" panose="020B0606030504020204" pitchFamily="34" charset="0"/>
              <a:ea typeface="Ubuntu" panose="020B0504030602030204" pitchFamily="34" charset="0"/>
              <a:cs typeface="Open Sans" panose="020B0606030504020204" pitchFamily="34" charset="0"/>
            </a:endParaRPr>
          </a:p>
          <a:p>
            <a:pPr marL="0" indent="0" algn="just" eaLnBrk="0" fontAlgn="base" hangingPunct="0">
              <a:lnSpc>
                <a:spcPct val="100000"/>
              </a:lnSpc>
              <a:spcBef>
                <a:spcPct val="0"/>
              </a:spcBef>
              <a:spcAft>
                <a:spcPct val="0"/>
              </a:spcAft>
              <a:buNone/>
            </a:pPr>
            <a:r>
              <a:rPr kumimoji="0" lang="en-GB" altLang="en-US" sz="1400" b="1"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rPr>
              <a:t>What’s reported? </a:t>
            </a:r>
          </a:p>
          <a:p>
            <a:pPr marL="0" indent="0" algn="just" eaLnBrk="0" fontAlgn="base" hangingPunct="0">
              <a:lnSpc>
                <a:spcPct val="100000"/>
              </a:lnSpc>
              <a:spcBef>
                <a:spcPct val="0"/>
              </a:spcBef>
              <a:spcAft>
                <a:spcPct val="0"/>
              </a:spcAft>
              <a:buNone/>
            </a:pPr>
            <a:r>
              <a:rPr kumimoji="0" lang="en-GB" altLang="en-US" sz="1400" b="0"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rPr>
              <a:t>We report the </a:t>
            </a:r>
            <a:r>
              <a:rPr kumimoji="0" lang="en-GB" altLang="en-US" sz="1400" b="1"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rPr>
              <a:t>mean</a:t>
            </a:r>
            <a:r>
              <a:rPr kumimoji="0" lang="en-GB" altLang="en-US" sz="1400" b="0"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rPr>
              <a:t> gender pay gap and </a:t>
            </a:r>
            <a:r>
              <a:rPr kumimoji="0" lang="en-GB" altLang="en-US" sz="1400" b="1"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rPr>
              <a:t>median</a:t>
            </a:r>
            <a:r>
              <a:rPr kumimoji="0" lang="en-GB" altLang="en-US" sz="1400" b="0"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rPr>
              <a:t> gender pay gap for all employees, part time employees and temporary employees.  </a:t>
            </a:r>
          </a:p>
          <a:p>
            <a:pPr marL="0" indent="0" algn="just" eaLnBrk="0" fontAlgn="base" hangingPunct="0">
              <a:lnSpc>
                <a:spcPct val="100000"/>
              </a:lnSpc>
              <a:spcBef>
                <a:spcPct val="0"/>
              </a:spcBef>
              <a:spcAft>
                <a:spcPct val="0"/>
              </a:spcAft>
              <a:buNone/>
            </a:pPr>
            <a:endParaRPr kumimoji="0" lang="en-GB" altLang="en-US" sz="1400" b="0"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endParaRPr>
          </a:p>
          <a:p>
            <a:pPr marL="0" indent="0" algn="just" eaLnBrk="0" fontAlgn="base" hangingPunct="0">
              <a:lnSpc>
                <a:spcPct val="100000"/>
              </a:lnSpc>
              <a:spcBef>
                <a:spcPct val="0"/>
              </a:spcBef>
              <a:spcAft>
                <a:spcPct val="0"/>
              </a:spcAft>
              <a:buNone/>
            </a:pPr>
            <a:r>
              <a:rPr kumimoji="0" lang="en-GB" altLang="en-US" sz="1400" b="0"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rPr>
              <a:t>We also report the median and mean differences in bonus pay for all employees over a twelve-month period, and the percentage of men and women who received a bonus.  Additionally, we report on the percentage of men and women who received a benefit in kind.</a:t>
            </a:r>
            <a:endParaRPr kumimoji="0" lang="en-GB" altLang="en-US" sz="1200" b="0"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endParaRPr>
          </a:p>
          <a:p>
            <a:pPr marL="0" indent="0" algn="just" eaLnBrk="0" fontAlgn="base" hangingPunct="0">
              <a:lnSpc>
                <a:spcPct val="100000"/>
              </a:lnSpc>
              <a:spcBef>
                <a:spcPct val="0"/>
              </a:spcBef>
              <a:spcAft>
                <a:spcPct val="0"/>
              </a:spcAft>
              <a:buNone/>
            </a:pPr>
            <a:endParaRPr lang="en-GB" altLang="en-US" sz="1200" dirty="0">
              <a:latin typeface="Open Sans" panose="020B0606030504020204" pitchFamily="34" charset="0"/>
              <a:ea typeface="Ubuntu" panose="020B0504030602030204" pitchFamily="34" charset="0"/>
              <a:cs typeface="Open Sans" panose="020B0606030504020204" pitchFamily="34" charset="0"/>
            </a:endParaRPr>
          </a:p>
          <a:p>
            <a:pPr marL="0" indent="0" algn="just" eaLnBrk="0" fontAlgn="base" hangingPunct="0">
              <a:lnSpc>
                <a:spcPct val="100000"/>
              </a:lnSpc>
              <a:spcBef>
                <a:spcPct val="0"/>
              </a:spcBef>
              <a:spcAft>
                <a:spcPct val="0"/>
              </a:spcAft>
              <a:buNone/>
            </a:pPr>
            <a:endParaRPr kumimoji="0" lang="en-GB" altLang="en-US" sz="1200" b="0"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endParaRPr>
          </a:p>
          <a:p>
            <a:pPr marL="0" indent="0" algn="just" eaLnBrk="0" fontAlgn="base" hangingPunct="0">
              <a:lnSpc>
                <a:spcPct val="100000"/>
              </a:lnSpc>
              <a:spcBef>
                <a:spcPct val="0"/>
              </a:spcBef>
              <a:spcAft>
                <a:spcPct val="0"/>
              </a:spcAft>
              <a:buNone/>
            </a:pPr>
            <a:endParaRPr lang="en-GB" altLang="en-US" sz="1200" dirty="0">
              <a:latin typeface="Open Sans" panose="020B0606030504020204" pitchFamily="34" charset="0"/>
              <a:ea typeface="Ubuntu" panose="020B0504030602030204" pitchFamily="34" charset="0"/>
              <a:cs typeface="Open Sans" panose="020B0606030504020204" pitchFamily="34" charset="0"/>
            </a:endParaRPr>
          </a:p>
          <a:p>
            <a:pPr marL="0" indent="0" algn="just" eaLnBrk="0" fontAlgn="base" hangingPunct="0">
              <a:lnSpc>
                <a:spcPct val="100000"/>
              </a:lnSpc>
              <a:spcBef>
                <a:spcPct val="0"/>
              </a:spcBef>
              <a:spcAft>
                <a:spcPct val="0"/>
              </a:spcAft>
              <a:buNone/>
            </a:pPr>
            <a:endParaRPr kumimoji="0" lang="en-GB" altLang="en-US" sz="1200" b="0"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endParaRPr>
          </a:p>
          <a:p>
            <a:pPr marL="0" indent="0" algn="just" eaLnBrk="0" fontAlgn="base" hangingPunct="0">
              <a:lnSpc>
                <a:spcPct val="100000"/>
              </a:lnSpc>
              <a:spcBef>
                <a:spcPct val="0"/>
              </a:spcBef>
              <a:spcAft>
                <a:spcPct val="0"/>
              </a:spcAft>
              <a:buNone/>
            </a:pPr>
            <a:endParaRPr kumimoji="0" lang="en-GB" altLang="en-US" sz="1200" b="0"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endParaRPr>
          </a:p>
          <a:p>
            <a:pPr marL="0" indent="0" algn="just" eaLnBrk="0" fontAlgn="base" hangingPunct="0">
              <a:lnSpc>
                <a:spcPct val="100000"/>
              </a:lnSpc>
              <a:spcBef>
                <a:spcPct val="0"/>
              </a:spcBef>
              <a:spcAft>
                <a:spcPct val="0"/>
              </a:spcAft>
              <a:buNone/>
            </a:pPr>
            <a:endParaRPr kumimoji="0" lang="en-GB" altLang="en-US" sz="1000" b="0"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endParaRPr>
          </a:p>
        </p:txBody>
      </p:sp>
      <p:cxnSp>
        <p:nvCxnSpPr>
          <p:cNvPr id="17" name="Straight Connector 16">
            <a:extLst>
              <a:ext uri="{FF2B5EF4-FFF2-40B4-BE49-F238E27FC236}">
                <a16:creationId xmlns:a16="http://schemas.microsoft.com/office/drawing/2014/main" id="{9FEEB2CB-89A2-D6FF-D5C7-D448C3040886}"/>
              </a:ext>
            </a:extLst>
          </p:cNvPr>
          <p:cNvCxnSpPr>
            <a:cxnSpLocks/>
          </p:cNvCxnSpPr>
          <p:nvPr/>
        </p:nvCxnSpPr>
        <p:spPr>
          <a:xfrm>
            <a:off x="448836" y="950614"/>
            <a:ext cx="10204862" cy="0"/>
          </a:xfrm>
          <a:prstGeom prst="line">
            <a:avLst/>
          </a:prstGeom>
          <a:ln/>
        </p:spPr>
        <p:style>
          <a:lnRef idx="1">
            <a:schemeClr val="dk1"/>
          </a:lnRef>
          <a:fillRef idx="0">
            <a:schemeClr val="dk1"/>
          </a:fillRef>
          <a:effectRef idx="0">
            <a:schemeClr val="dk1"/>
          </a:effectRef>
          <a:fontRef idx="minor">
            <a:schemeClr val="tx1"/>
          </a:fontRef>
        </p:style>
      </p:cxnSp>
      <p:pic>
        <p:nvPicPr>
          <p:cNvPr id="3" name="Picture 2">
            <a:extLst>
              <a:ext uri="{FF2B5EF4-FFF2-40B4-BE49-F238E27FC236}">
                <a16:creationId xmlns:a16="http://schemas.microsoft.com/office/drawing/2014/main" id="{A9B04CE5-672A-E20B-D42B-7B9B6D9E5083}"/>
              </a:ext>
            </a:extLst>
          </p:cNvPr>
          <p:cNvPicPr>
            <a:picLocks noChangeAspect="1"/>
          </p:cNvPicPr>
          <p:nvPr/>
        </p:nvPicPr>
        <p:blipFill>
          <a:blip r:embed="rId2"/>
          <a:stretch>
            <a:fillRect/>
          </a:stretch>
        </p:blipFill>
        <p:spPr>
          <a:xfrm>
            <a:off x="6096000" y="2195133"/>
            <a:ext cx="2265680" cy="1960307"/>
          </a:xfrm>
          <a:prstGeom prst="rect">
            <a:avLst/>
          </a:prstGeom>
        </p:spPr>
      </p:pic>
    </p:spTree>
    <p:extLst>
      <p:ext uri="{BB962C8B-B14F-4D97-AF65-F5344CB8AC3E}">
        <p14:creationId xmlns:p14="http://schemas.microsoft.com/office/powerpoint/2010/main" val="10516214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3">
            <a:lumMod val="95000"/>
          </a:schemeClr>
        </a:solidFill>
        <a:effectLst/>
      </p:bgPr>
    </p:bg>
    <p:spTree>
      <p:nvGrpSpPr>
        <p:cNvPr id="1" name="">
          <a:extLst>
            <a:ext uri="{FF2B5EF4-FFF2-40B4-BE49-F238E27FC236}">
              <a16:creationId xmlns:a16="http://schemas.microsoft.com/office/drawing/2014/main" id="{12861504-F512-90E8-0FD4-80D48D93A23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EE71212D-A523-ECF1-9C07-FE3971DCA6DE}"/>
              </a:ext>
            </a:extLst>
          </p:cNvPr>
          <p:cNvSpPr>
            <a:spLocks noGrp="1"/>
          </p:cNvSpPr>
          <p:nvPr>
            <p:ph type="title"/>
          </p:nvPr>
        </p:nvSpPr>
        <p:spPr>
          <a:xfrm>
            <a:off x="381000" y="285629"/>
            <a:ext cx="10725150" cy="790815"/>
          </a:xfrm>
        </p:spPr>
        <p:txBody>
          <a:bodyPr>
            <a:normAutofit/>
          </a:bodyPr>
          <a:lstStyle/>
          <a:p>
            <a:r>
              <a:rPr lang="en-GB" sz="5000" dirty="0">
                <a:latin typeface="Open Sans" panose="020B0606030504020204" pitchFamily="34" charset="0"/>
                <a:ea typeface="Open Sans" panose="020B0606030504020204" pitchFamily="34" charset="0"/>
                <a:cs typeface="Open Sans" panose="020B0606030504020204" pitchFamily="34" charset="0"/>
              </a:rPr>
              <a:t>Understanding the gender pay gap</a:t>
            </a:r>
          </a:p>
        </p:txBody>
      </p:sp>
      <p:sp>
        <p:nvSpPr>
          <p:cNvPr id="5" name="Subtitle 4">
            <a:extLst>
              <a:ext uri="{FF2B5EF4-FFF2-40B4-BE49-F238E27FC236}">
                <a16:creationId xmlns:a16="http://schemas.microsoft.com/office/drawing/2014/main" id="{E8AA4854-F382-4775-684F-E0858AA35D3B}"/>
              </a:ext>
            </a:extLst>
          </p:cNvPr>
          <p:cNvSpPr>
            <a:spLocks noGrp="1"/>
          </p:cNvSpPr>
          <p:nvPr>
            <p:ph idx="1"/>
          </p:nvPr>
        </p:nvSpPr>
        <p:spPr>
          <a:xfrm>
            <a:off x="448836" y="1198364"/>
            <a:ext cx="11113244" cy="5161796"/>
          </a:xfrm>
        </p:spPr>
        <p:txBody>
          <a:bodyPr lIns="108000" tIns="108000" rIns="108000" bIns="108000" numCol="2" spcCol="360000">
            <a:noAutofit/>
          </a:bodyPr>
          <a:lstStyle/>
          <a:p>
            <a:pPr marL="0" indent="0" algn="just" eaLnBrk="0" fontAlgn="base" hangingPunct="0">
              <a:lnSpc>
                <a:spcPct val="100000"/>
              </a:lnSpc>
              <a:spcBef>
                <a:spcPct val="0"/>
              </a:spcBef>
              <a:spcAft>
                <a:spcPct val="0"/>
              </a:spcAft>
              <a:buNone/>
            </a:pPr>
            <a:r>
              <a:rPr kumimoji="0" lang="en-GB" altLang="en-US" sz="1400" b="1"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rPr>
              <a:t>Median and mean gaps explained</a:t>
            </a:r>
          </a:p>
          <a:p>
            <a:pPr marL="0" indent="0" algn="just" eaLnBrk="0" fontAlgn="base" hangingPunct="0">
              <a:lnSpc>
                <a:spcPct val="100000"/>
              </a:lnSpc>
              <a:spcBef>
                <a:spcPct val="0"/>
              </a:spcBef>
              <a:spcAft>
                <a:spcPct val="0"/>
              </a:spcAft>
              <a:buNone/>
            </a:pPr>
            <a:r>
              <a:rPr kumimoji="0" lang="en-GB" altLang="en-US" sz="1400" b="0"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rPr>
              <a:t>The figure used most regularly is the </a:t>
            </a:r>
            <a:r>
              <a:rPr kumimoji="0" lang="en-GB" altLang="en-US" sz="1400" b="1"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rPr>
              <a:t>median</a:t>
            </a:r>
            <a:r>
              <a:rPr kumimoji="0" lang="en-GB" altLang="en-US" sz="1400" b="0"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rPr>
              <a:t> gender pay gap.</a:t>
            </a:r>
          </a:p>
          <a:p>
            <a:pPr marL="0" indent="0" algn="just" eaLnBrk="0" fontAlgn="base" hangingPunct="0">
              <a:lnSpc>
                <a:spcPct val="100000"/>
              </a:lnSpc>
              <a:spcBef>
                <a:spcPct val="0"/>
              </a:spcBef>
              <a:spcAft>
                <a:spcPct val="0"/>
              </a:spcAft>
              <a:buNone/>
            </a:pPr>
            <a:r>
              <a:rPr kumimoji="0" lang="en-GB" altLang="en-US" sz="1400" b="0"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rPr>
              <a:t>To help bring this to life, imagine all the women at Global Medics standing in one line, from lowest paid by hour to highest, and all the men doing the same in another line. The median gender pay gap is the percentage difference in hourly pay between the woman in the middle of the line and the man in the middle of the line. Hourly pay includes leave, shift premiums, overtime and allowances.</a:t>
            </a:r>
          </a:p>
          <a:p>
            <a:pPr marL="0" indent="0" algn="just" eaLnBrk="0" fontAlgn="base" hangingPunct="0">
              <a:lnSpc>
                <a:spcPct val="100000"/>
              </a:lnSpc>
              <a:spcBef>
                <a:spcPct val="0"/>
              </a:spcBef>
              <a:spcAft>
                <a:spcPct val="0"/>
              </a:spcAft>
              <a:buNone/>
            </a:pPr>
            <a:endParaRPr kumimoji="0" lang="en-GB" altLang="en-US" sz="1400" b="0"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endParaRPr>
          </a:p>
          <a:p>
            <a:pPr marL="0" indent="0" algn="just" eaLnBrk="0" fontAlgn="base" hangingPunct="0">
              <a:lnSpc>
                <a:spcPct val="100000"/>
              </a:lnSpc>
              <a:spcBef>
                <a:spcPct val="0"/>
              </a:spcBef>
              <a:spcAft>
                <a:spcPct val="0"/>
              </a:spcAft>
              <a:buNone/>
            </a:pPr>
            <a:r>
              <a:rPr kumimoji="0" lang="en-GB" altLang="en-US" sz="1400" b="0"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rPr>
              <a:t>The </a:t>
            </a:r>
            <a:r>
              <a:rPr kumimoji="0" lang="en-GB" altLang="en-US" sz="1400" b="1"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rPr>
              <a:t>mean </a:t>
            </a:r>
            <a:r>
              <a:rPr kumimoji="0" lang="en-GB" altLang="en-US" sz="1400" b="0"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rPr>
              <a:t>gender pay gap is the percentage difference in the average pay of men and women. This is calculated by adding up all the hourly pay rates for all the women in a business and dividing it by the number of women, then doing the same for the men and comparing the difference. The mean can be affected by different numbers of men and women in different roles. Therefore, we also report the number of men and women in different hourly pay quartiles. </a:t>
            </a:r>
          </a:p>
          <a:p>
            <a:pPr marL="0" indent="0" algn="just" eaLnBrk="0" fontAlgn="base" hangingPunct="0">
              <a:lnSpc>
                <a:spcPct val="100000"/>
              </a:lnSpc>
              <a:spcBef>
                <a:spcPct val="0"/>
              </a:spcBef>
              <a:spcAft>
                <a:spcPct val="0"/>
              </a:spcAft>
              <a:buNone/>
            </a:pPr>
            <a:endParaRPr lang="en-GB" altLang="en-US" sz="1400" dirty="0">
              <a:latin typeface="Open Sans" panose="020B0606030504020204" pitchFamily="34" charset="0"/>
              <a:ea typeface="Ubuntu" panose="020B0504030602030204" pitchFamily="34" charset="0"/>
              <a:cs typeface="Open Sans" panose="020B0606030504020204" pitchFamily="34" charset="0"/>
            </a:endParaRPr>
          </a:p>
          <a:p>
            <a:pPr marL="0" indent="0" algn="just" eaLnBrk="0" fontAlgn="base" hangingPunct="0">
              <a:lnSpc>
                <a:spcPct val="100000"/>
              </a:lnSpc>
              <a:spcBef>
                <a:spcPct val="0"/>
              </a:spcBef>
              <a:spcAft>
                <a:spcPct val="0"/>
              </a:spcAft>
              <a:buNone/>
            </a:pPr>
            <a:r>
              <a:rPr kumimoji="0" lang="en-GB" altLang="en-US" sz="1400" b="0"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rPr>
              <a:t>A positive percentage shows a gap in favour of men; a negative percentage shows a gap in favour of women. </a:t>
            </a:r>
          </a:p>
          <a:p>
            <a:pPr marL="0" indent="0" algn="just" eaLnBrk="0" fontAlgn="base" hangingPunct="0">
              <a:lnSpc>
                <a:spcPct val="100000"/>
              </a:lnSpc>
              <a:spcBef>
                <a:spcPct val="0"/>
              </a:spcBef>
              <a:spcAft>
                <a:spcPct val="0"/>
              </a:spcAft>
              <a:buNone/>
            </a:pPr>
            <a:endParaRPr kumimoji="0" lang="en-GB" altLang="en-US" sz="1200" b="0"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endParaRPr>
          </a:p>
          <a:p>
            <a:pPr marL="0" indent="0" algn="just" eaLnBrk="0" fontAlgn="base" hangingPunct="0">
              <a:lnSpc>
                <a:spcPct val="100000"/>
              </a:lnSpc>
              <a:spcBef>
                <a:spcPct val="0"/>
              </a:spcBef>
              <a:spcAft>
                <a:spcPct val="0"/>
              </a:spcAft>
              <a:buNone/>
            </a:pPr>
            <a:endParaRPr kumimoji="0" lang="en-GB" altLang="en-US" sz="1000" b="0"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endParaRPr>
          </a:p>
        </p:txBody>
      </p:sp>
      <p:cxnSp>
        <p:nvCxnSpPr>
          <p:cNvPr id="17" name="Straight Connector 16">
            <a:extLst>
              <a:ext uri="{FF2B5EF4-FFF2-40B4-BE49-F238E27FC236}">
                <a16:creationId xmlns:a16="http://schemas.microsoft.com/office/drawing/2014/main" id="{C346D189-A3DA-FAEC-A0F3-36726F21DE18}"/>
              </a:ext>
            </a:extLst>
          </p:cNvPr>
          <p:cNvCxnSpPr>
            <a:cxnSpLocks/>
          </p:cNvCxnSpPr>
          <p:nvPr/>
        </p:nvCxnSpPr>
        <p:spPr>
          <a:xfrm>
            <a:off x="448836" y="950614"/>
            <a:ext cx="10204862" cy="0"/>
          </a:xfrm>
          <a:prstGeom prst="line">
            <a:avLst/>
          </a:prstGeom>
          <a:ln/>
        </p:spPr>
        <p:style>
          <a:lnRef idx="1">
            <a:schemeClr val="dk1"/>
          </a:lnRef>
          <a:fillRef idx="0">
            <a:schemeClr val="dk1"/>
          </a:fillRef>
          <a:effectRef idx="0">
            <a:schemeClr val="dk1"/>
          </a:effectRef>
          <a:fontRef idx="minor">
            <a:schemeClr val="tx1"/>
          </a:fontRef>
        </p:style>
      </p:cxnSp>
      <p:pic>
        <p:nvPicPr>
          <p:cNvPr id="2" name="Picture 1">
            <a:extLst>
              <a:ext uri="{FF2B5EF4-FFF2-40B4-BE49-F238E27FC236}">
                <a16:creationId xmlns:a16="http://schemas.microsoft.com/office/drawing/2014/main" id="{CCA13772-D960-120F-18BA-DC4961DC7FFF}"/>
              </a:ext>
            </a:extLst>
          </p:cNvPr>
          <p:cNvPicPr/>
          <p:nvPr/>
        </p:nvPicPr>
        <p:blipFill>
          <a:blip r:embed="rId2">
            <a:extLst>
              <a:ext uri="{28A0092B-C50C-407E-A947-70E740481C1C}">
                <a14:useLocalDpi xmlns:a14="http://schemas.microsoft.com/office/drawing/2010/main" val="0"/>
              </a:ext>
            </a:extLst>
          </a:blip>
          <a:stretch>
            <a:fillRect/>
          </a:stretch>
        </p:blipFill>
        <p:spPr>
          <a:xfrm>
            <a:off x="6250568" y="1361440"/>
            <a:ext cx="4762872" cy="1981200"/>
          </a:xfrm>
          <a:prstGeom prst="rect">
            <a:avLst/>
          </a:prstGeom>
        </p:spPr>
      </p:pic>
    </p:spTree>
    <p:extLst>
      <p:ext uri="{BB962C8B-B14F-4D97-AF65-F5344CB8AC3E}">
        <p14:creationId xmlns:p14="http://schemas.microsoft.com/office/powerpoint/2010/main" val="26684515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3">
            <a:lumMod val="95000"/>
          </a:schemeClr>
        </a:solidFill>
        <a:effectLst/>
      </p:bgPr>
    </p:bg>
    <p:spTree>
      <p:nvGrpSpPr>
        <p:cNvPr id="1" name="">
          <a:extLst>
            <a:ext uri="{FF2B5EF4-FFF2-40B4-BE49-F238E27FC236}">
              <a16:creationId xmlns:a16="http://schemas.microsoft.com/office/drawing/2014/main" id="{C1F2DBF6-4EDA-A7C9-A6C7-D12F1BA26EC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1D7CB6C-67B6-19EC-D04B-F8D2017A2224}"/>
              </a:ext>
            </a:extLst>
          </p:cNvPr>
          <p:cNvSpPr>
            <a:spLocks noGrp="1"/>
          </p:cNvSpPr>
          <p:nvPr>
            <p:ph type="title"/>
          </p:nvPr>
        </p:nvSpPr>
        <p:spPr>
          <a:xfrm>
            <a:off x="381000" y="285629"/>
            <a:ext cx="10725150" cy="790815"/>
          </a:xfrm>
        </p:spPr>
        <p:txBody>
          <a:bodyPr>
            <a:normAutofit/>
          </a:bodyPr>
          <a:lstStyle/>
          <a:p>
            <a:r>
              <a:rPr lang="en-GB" sz="5000" dirty="0">
                <a:latin typeface="Open Sans" panose="020B0606030504020204" pitchFamily="34" charset="0"/>
                <a:ea typeface="Open Sans" panose="020B0606030504020204" pitchFamily="34" charset="0"/>
                <a:cs typeface="Open Sans" panose="020B0606030504020204" pitchFamily="34" charset="0"/>
              </a:rPr>
              <a:t>Our figures</a:t>
            </a:r>
          </a:p>
        </p:txBody>
      </p:sp>
      <p:cxnSp>
        <p:nvCxnSpPr>
          <p:cNvPr id="17" name="Straight Connector 16">
            <a:extLst>
              <a:ext uri="{FF2B5EF4-FFF2-40B4-BE49-F238E27FC236}">
                <a16:creationId xmlns:a16="http://schemas.microsoft.com/office/drawing/2014/main" id="{6EE2C0FC-5BFE-3932-218A-0D522E2B2D0B}"/>
              </a:ext>
            </a:extLst>
          </p:cNvPr>
          <p:cNvCxnSpPr>
            <a:cxnSpLocks/>
          </p:cNvCxnSpPr>
          <p:nvPr/>
        </p:nvCxnSpPr>
        <p:spPr>
          <a:xfrm>
            <a:off x="448836" y="950614"/>
            <a:ext cx="10204862" cy="0"/>
          </a:xfrm>
          <a:prstGeom prst="line">
            <a:avLst/>
          </a:prstGeom>
          <a:ln/>
        </p:spPr>
        <p:style>
          <a:lnRef idx="1">
            <a:schemeClr val="dk1"/>
          </a:lnRef>
          <a:fillRef idx="0">
            <a:schemeClr val="dk1"/>
          </a:fillRef>
          <a:effectRef idx="0">
            <a:schemeClr val="dk1"/>
          </a:effectRef>
          <a:fontRef idx="minor">
            <a:schemeClr val="tx1"/>
          </a:fontRef>
        </p:style>
      </p:cxnSp>
      <p:pic>
        <p:nvPicPr>
          <p:cNvPr id="7" name="Graphic 6" descr="Man outline">
            <a:extLst>
              <a:ext uri="{FF2B5EF4-FFF2-40B4-BE49-F238E27FC236}">
                <a16:creationId xmlns:a16="http://schemas.microsoft.com/office/drawing/2014/main" id="{96177681-F196-E515-0FBE-E520ADAC701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212812" y="1371599"/>
            <a:ext cx="1522641" cy="1522641"/>
          </a:xfrm>
          <a:prstGeom prst="rect">
            <a:avLst/>
          </a:prstGeom>
        </p:spPr>
      </p:pic>
      <p:pic>
        <p:nvPicPr>
          <p:cNvPr id="8" name="Graphic 7" descr="Woman outline">
            <a:extLst>
              <a:ext uri="{FF2B5EF4-FFF2-40B4-BE49-F238E27FC236}">
                <a16:creationId xmlns:a16="http://schemas.microsoft.com/office/drawing/2014/main" id="{989B864F-D1E2-38E3-7C43-C27F782454F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138252" y="1371599"/>
            <a:ext cx="1522641" cy="1522641"/>
          </a:xfrm>
          <a:prstGeom prst="rect">
            <a:avLst/>
          </a:prstGeom>
        </p:spPr>
      </p:pic>
      <p:sp>
        <p:nvSpPr>
          <p:cNvPr id="9" name="TextBox 8">
            <a:extLst>
              <a:ext uri="{FF2B5EF4-FFF2-40B4-BE49-F238E27FC236}">
                <a16:creationId xmlns:a16="http://schemas.microsoft.com/office/drawing/2014/main" id="{CC13B0C3-719B-EBE6-F156-74B734AB3666}"/>
              </a:ext>
            </a:extLst>
          </p:cNvPr>
          <p:cNvSpPr txBox="1"/>
          <p:nvPr/>
        </p:nvSpPr>
        <p:spPr>
          <a:xfrm>
            <a:off x="540276" y="1188720"/>
            <a:ext cx="5108684" cy="2042160"/>
          </a:xfrm>
          <a:prstGeom prst="rect">
            <a:avLst/>
          </a:prstGeom>
          <a:noFill/>
        </p:spPr>
        <p:txBody>
          <a:bodyPr wrap="square" numCol="2" rtlCol="0">
            <a:no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lang="en-GB" altLang="en-US" sz="2000" b="1" dirty="0">
                <a:latin typeface="Open Sans" panose="020B0606030504020204" pitchFamily="34" charset="0"/>
                <a:ea typeface="Ubuntu" panose="020B0504030602030204" pitchFamily="34" charset="0"/>
                <a:cs typeface="Open Sans" panose="020B0606030504020204" pitchFamily="34" charset="0"/>
              </a:rPr>
              <a:t>Bonus Gap</a:t>
            </a:r>
          </a:p>
          <a:p>
            <a:pPr marL="0" marR="0" lvl="0" indent="0" algn="just" defTabSz="914400" rtl="0" eaLnBrk="0" fontAlgn="base" latinLnBrk="0" hangingPunct="0">
              <a:lnSpc>
                <a:spcPct val="100000"/>
              </a:lnSpc>
              <a:spcBef>
                <a:spcPct val="0"/>
              </a:spcBef>
              <a:spcAft>
                <a:spcPct val="0"/>
              </a:spcAft>
              <a:buClrTx/>
              <a:buSzTx/>
              <a:buFontTx/>
              <a:buNone/>
              <a:tabLst/>
            </a:pPr>
            <a:endParaRPr lang="en-GB" altLang="en-US" sz="2000" b="1" dirty="0">
              <a:latin typeface="Open Sans" panose="020B0606030504020204" pitchFamily="34" charset="0"/>
              <a:ea typeface="Ubuntu" panose="020B0504030602030204" pitchFamily="34" charset="0"/>
              <a:cs typeface="Open Sans" panose="020B0606030504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en-GB" altLang="en-US" sz="3000" b="1" dirty="0">
                <a:solidFill>
                  <a:schemeClr val="tx1">
                    <a:lumMod val="75000"/>
                    <a:lumOff val="25000"/>
                  </a:schemeClr>
                </a:solidFill>
                <a:latin typeface="Open Sans" panose="020B0606030504020204" pitchFamily="34" charset="0"/>
                <a:ea typeface="Ubuntu" panose="020B0504030602030204" pitchFamily="34" charset="0"/>
                <a:cs typeface="Open Sans" panose="020B0606030504020204" pitchFamily="34" charset="0"/>
              </a:rPr>
              <a:t>-25.31%</a:t>
            </a:r>
          </a:p>
          <a:p>
            <a:pPr marL="0" marR="0" lvl="0" indent="0" algn="ctr" defTabSz="914400" rtl="0" eaLnBrk="0" fontAlgn="base" latinLnBrk="0" hangingPunct="0">
              <a:lnSpc>
                <a:spcPct val="100000"/>
              </a:lnSpc>
              <a:spcBef>
                <a:spcPct val="0"/>
              </a:spcBef>
              <a:spcAft>
                <a:spcPct val="0"/>
              </a:spcAft>
              <a:buClrTx/>
              <a:buSzTx/>
              <a:buFontTx/>
              <a:buNone/>
              <a:tabLst/>
            </a:pPr>
            <a:r>
              <a:rPr lang="en-GB" altLang="en-US" sz="2000" b="1" dirty="0">
                <a:latin typeface="Open Sans" panose="020B0606030504020204" pitchFamily="34" charset="0"/>
                <a:ea typeface="Ubuntu" panose="020B0504030602030204" pitchFamily="34" charset="0"/>
                <a:cs typeface="Open Sans" panose="020B0606030504020204" pitchFamily="34" charset="0"/>
              </a:rPr>
              <a:t>Mean</a:t>
            </a:r>
          </a:p>
          <a:p>
            <a:pPr marL="0" marR="0" lvl="0" indent="0" algn="ctr" defTabSz="914400" rtl="0" eaLnBrk="0" fontAlgn="base" latinLnBrk="0" hangingPunct="0">
              <a:lnSpc>
                <a:spcPct val="100000"/>
              </a:lnSpc>
              <a:spcBef>
                <a:spcPct val="0"/>
              </a:spcBef>
              <a:spcAft>
                <a:spcPct val="0"/>
              </a:spcAft>
              <a:buClrTx/>
              <a:buSzTx/>
              <a:buFontTx/>
              <a:buNone/>
              <a:tabLst/>
            </a:pPr>
            <a:endParaRPr lang="en-GB" altLang="en-US" sz="2000" b="1" dirty="0">
              <a:latin typeface="Open Sans" panose="020B0606030504020204" pitchFamily="34" charset="0"/>
              <a:ea typeface="Ubuntu" panose="020B0504030602030204" pitchFamily="34" charset="0"/>
              <a:cs typeface="Open Sans" panose="020B0606030504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lang="en-GB" altLang="en-US" sz="2000" b="1" dirty="0">
              <a:latin typeface="Open Sans" panose="020B0606030504020204" pitchFamily="34" charset="0"/>
              <a:ea typeface="Ubuntu" panose="020B0504030602030204" pitchFamily="34" charset="0"/>
              <a:cs typeface="Open Sans" panose="020B0606030504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lang="en-GB" altLang="en-US" sz="2000" b="1" dirty="0">
              <a:latin typeface="Open Sans" panose="020B0606030504020204" pitchFamily="34" charset="0"/>
              <a:ea typeface="Ubuntu" panose="020B0504030602030204" pitchFamily="34" charset="0"/>
              <a:cs typeface="Open Sans" panose="020B0606030504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en-GB" altLang="en-US" sz="3000" b="1" dirty="0">
                <a:solidFill>
                  <a:schemeClr val="tx1">
                    <a:lumMod val="75000"/>
                    <a:lumOff val="25000"/>
                  </a:schemeClr>
                </a:solidFill>
                <a:latin typeface="Open Sans" panose="020B0606030504020204" pitchFamily="34" charset="0"/>
                <a:ea typeface="Ubuntu" panose="020B0504030602030204" pitchFamily="34" charset="0"/>
                <a:cs typeface="Open Sans" panose="020B0606030504020204" pitchFamily="34" charset="0"/>
              </a:rPr>
              <a:t>9.49%</a:t>
            </a:r>
          </a:p>
          <a:p>
            <a:pPr marL="0" marR="0" lvl="0" indent="0" algn="ctr" defTabSz="914400" rtl="0" eaLnBrk="0" fontAlgn="base" latinLnBrk="0" hangingPunct="0">
              <a:lnSpc>
                <a:spcPct val="100000"/>
              </a:lnSpc>
              <a:spcBef>
                <a:spcPct val="0"/>
              </a:spcBef>
              <a:spcAft>
                <a:spcPct val="0"/>
              </a:spcAft>
              <a:buClrTx/>
              <a:buSzTx/>
              <a:buFontTx/>
              <a:buNone/>
              <a:tabLst/>
            </a:pPr>
            <a:r>
              <a:rPr lang="en-GB" altLang="en-US" sz="2000" b="1" dirty="0">
                <a:latin typeface="Open Sans" panose="020B0606030504020204" pitchFamily="34" charset="0"/>
                <a:ea typeface="Ubuntu" panose="020B0504030602030204" pitchFamily="34" charset="0"/>
                <a:cs typeface="Open Sans" panose="020B0606030504020204" pitchFamily="34" charset="0"/>
              </a:rPr>
              <a:t>Median</a:t>
            </a:r>
          </a:p>
        </p:txBody>
      </p:sp>
      <p:sp>
        <p:nvSpPr>
          <p:cNvPr id="13" name="TextBox 12">
            <a:extLst>
              <a:ext uri="{FF2B5EF4-FFF2-40B4-BE49-F238E27FC236}">
                <a16:creationId xmlns:a16="http://schemas.microsoft.com/office/drawing/2014/main" id="{1AA3499D-B10A-FF7E-4966-7B0636F25F04}"/>
              </a:ext>
            </a:extLst>
          </p:cNvPr>
          <p:cNvSpPr txBox="1"/>
          <p:nvPr/>
        </p:nvSpPr>
        <p:spPr>
          <a:xfrm>
            <a:off x="540276" y="3159760"/>
            <a:ext cx="5210284" cy="2042160"/>
          </a:xfrm>
          <a:prstGeom prst="rect">
            <a:avLst/>
          </a:prstGeom>
          <a:noFill/>
        </p:spPr>
        <p:txBody>
          <a:bodyPr wrap="square" numCol="2" rtlCol="0">
            <a:no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lang="en-GB" altLang="en-US" sz="2000" b="1" dirty="0">
                <a:latin typeface="Open Sans" panose="020B0606030504020204" pitchFamily="34" charset="0"/>
                <a:ea typeface="Ubuntu" panose="020B0504030602030204" pitchFamily="34" charset="0"/>
                <a:cs typeface="Open Sans" panose="020B0606030504020204" pitchFamily="34" charset="0"/>
              </a:rPr>
              <a:t>Bonus received </a:t>
            </a:r>
          </a:p>
          <a:p>
            <a:pPr marL="0" marR="0" lvl="0" indent="0" algn="just" defTabSz="914400" rtl="0" eaLnBrk="0" fontAlgn="base" latinLnBrk="0" hangingPunct="0">
              <a:lnSpc>
                <a:spcPct val="100000"/>
              </a:lnSpc>
              <a:spcBef>
                <a:spcPct val="0"/>
              </a:spcBef>
              <a:spcAft>
                <a:spcPct val="0"/>
              </a:spcAft>
              <a:buClrTx/>
              <a:buSzTx/>
              <a:buFontTx/>
              <a:buNone/>
              <a:tabLst/>
            </a:pPr>
            <a:endParaRPr lang="en-GB" altLang="en-US" sz="2000" b="1" dirty="0">
              <a:latin typeface="Open Sans" panose="020B0606030504020204" pitchFamily="34" charset="0"/>
              <a:ea typeface="Ubuntu" panose="020B0504030602030204" pitchFamily="34" charset="0"/>
              <a:cs typeface="Open Sans" panose="020B0606030504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en-GB" altLang="en-US" sz="3000" b="1" dirty="0">
                <a:solidFill>
                  <a:schemeClr val="tx1">
                    <a:lumMod val="75000"/>
                    <a:lumOff val="25000"/>
                  </a:schemeClr>
                </a:solidFill>
                <a:latin typeface="Open Sans" panose="020B0606030504020204" pitchFamily="34" charset="0"/>
                <a:ea typeface="Ubuntu" panose="020B0504030602030204" pitchFamily="34" charset="0"/>
                <a:cs typeface="Open Sans" panose="020B0606030504020204" pitchFamily="34" charset="0"/>
              </a:rPr>
              <a:t>100.00%</a:t>
            </a:r>
          </a:p>
          <a:p>
            <a:pPr marL="0" marR="0" lvl="0" indent="0" algn="ctr" defTabSz="914400" rtl="0" eaLnBrk="0" fontAlgn="base" latinLnBrk="0" hangingPunct="0">
              <a:lnSpc>
                <a:spcPct val="100000"/>
              </a:lnSpc>
              <a:spcBef>
                <a:spcPct val="0"/>
              </a:spcBef>
              <a:spcAft>
                <a:spcPct val="0"/>
              </a:spcAft>
              <a:buClrTx/>
              <a:buSzTx/>
              <a:buFontTx/>
              <a:buNone/>
              <a:tabLst/>
            </a:pPr>
            <a:r>
              <a:rPr lang="en-GB" altLang="en-US" sz="2000" b="1" dirty="0">
                <a:latin typeface="Open Sans" panose="020B0606030504020204" pitchFamily="34" charset="0"/>
                <a:ea typeface="Ubuntu" panose="020B0504030602030204" pitchFamily="34" charset="0"/>
                <a:cs typeface="Open Sans" panose="020B0606030504020204" pitchFamily="34" charset="0"/>
              </a:rPr>
              <a:t>Male</a:t>
            </a:r>
          </a:p>
          <a:p>
            <a:pPr marL="0" marR="0" lvl="0" indent="0" algn="ctr" defTabSz="914400" rtl="0" eaLnBrk="0" fontAlgn="base" latinLnBrk="0" hangingPunct="0">
              <a:lnSpc>
                <a:spcPct val="100000"/>
              </a:lnSpc>
              <a:spcBef>
                <a:spcPct val="0"/>
              </a:spcBef>
              <a:spcAft>
                <a:spcPct val="0"/>
              </a:spcAft>
              <a:buClrTx/>
              <a:buSzTx/>
              <a:buFontTx/>
              <a:buNone/>
              <a:tabLst/>
            </a:pPr>
            <a:endParaRPr lang="en-GB" altLang="en-US" sz="2000" b="1" dirty="0">
              <a:latin typeface="Open Sans" panose="020B0606030504020204" pitchFamily="34" charset="0"/>
              <a:ea typeface="Ubuntu" panose="020B0504030602030204" pitchFamily="34" charset="0"/>
              <a:cs typeface="Open Sans" panose="020B0606030504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lang="en-GB" altLang="en-US" sz="2000" b="1" dirty="0">
              <a:latin typeface="Open Sans" panose="020B0606030504020204" pitchFamily="34" charset="0"/>
              <a:ea typeface="Ubuntu" panose="020B0504030602030204" pitchFamily="34" charset="0"/>
              <a:cs typeface="Open Sans" panose="020B0606030504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lang="en-GB" altLang="en-US" sz="2000" b="1" dirty="0">
              <a:latin typeface="Open Sans" panose="020B0606030504020204" pitchFamily="34" charset="0"/>
              <a:ea typeface="Ubuntu" panose="020B0504030602030204" pitchFamily="34" charset="0"/>
              <a:cs typeface="Open Sans" panose="020B0606030504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en-GB" altLang="en-US" sz="3000" b="1" dirty="0">
                <a:solidFill>
                  <a:schemeClr val="tx1">
                    <a:lumMod val="75000"/>
                    <a:lumOff val="25000"/>
                  </a:schemeClr>
                </a:solidFill>
                <a:latin typeface="Open Sans" panose="020B0606030504020204" pitchFamily="34" charset="0"/>
                <a:ea typeface="Ubuntu" panose="020B0504030602030204" pitchFamily="34" charset="0"/>
                <a:cs typeface="Open Sans" panose="020B0606030504020204" pitchFamily="34" charset="0"/>
              </a:rPr>
              <a:t>82.35%</a:t>
            </a:r>
          </a:p>
          <a:p>
            <a:pPr marL="0" marR="0" lvl="0" indent="0" algn="ctr" defTabSz="914400" rtl="0" eaLnBrk="0" fontAlgn="base" latinLnBrk="0" hangingPunct="0">
              <a:lnSpc>
                <a:spcPct val="100000"/>
              </a:lnSpc>
              <a:spcBef>
                <a:spcPct val="0"/>
              </a:spcBef>
              <a:spcAft>
                <a:spcPct val="0"/>
              </a:spcAft>
              <a:buClrTx/>
              <a:buSzTx/>
              <a:buFontTx/>
              <a:buNone/>
              <a:tabLst/>
            </a:pPr>
            <a:r>
              <a:rPr lang="en-GB" altLang="en-US" sz="2000" b="1" dirty="0">
                <a:latin typeface="Open Sans" panose="020B0606030504020204" pitchFamily="34" charset="0"/>
                <a:ea typeface="Ubuntu" panose="020B0504030602030204" pitchFamily="34" charset="0"/>
                <a:cs typeface="Open Sans" panose="020B0606030504020204" pitchFamily="34" charset="0"/>
              </a:rPr>
              <a:t>Female</a:t>
            </a:r>
          </a:p>
        </p:txBody>
      </p:sp>
      <p:sp>
        <p:nvSpPr>
          <p:cNvPr id="14" name="TextBox 13">
            <a:extLst>
              <a:ext uri="{FF2B5EF4-FFF2-40B4-BE49-F238E27FC236}">
                <a16:creationId xmlns:a16="http://schemas.microsoft.com/office/drawing/2014/main" id="{82448593-8D77-A132-CA0A-FD30EF529074}"/>
              </a:ext>
            </a:extLst>
          </p:cNvPr>
          <p:cNvSpPr txBox="1"/>
          <p:nvPr/>
        </p:nvSpPr>
        <p:spPr>
          <a:xfrm>
            <a:off x="5743575" y="4418360"/>
            <a:ext cx="5002004" cy="2042160"/>
          </a:xfrm>
          <a:prstGeom prst="rect">
            <a:avLst/>
          </a:prstGeom>
          <a:noFill/>
        </p:spPr>
        <p:txBody>
          <a:bodyPr wrap="square" numCol="1" rtlCol="0">
            <a:no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lang="en-GB" altLang="en-US" sz="2000" b="1" dirty="0">
                <a:latin typeface="Open Sans" panose="020B0606030504020204" pitchFamily="34" charset="0"/>
                <a:ea typeface="Ubuntu" panose="020B0504030602030204" pitchFamily="34" charset="0"/>
                <a:cs typeface="Open Sans" panose="020B0606030504020204" pitchFamily="34" charset="0"/>
              </a:rPr>
              <a:t>Benefit in Kind</a:t>
            </a:r>
          </a:p>
          <a:p>
            <a:pPr marL="0" marR="0" lvl="0" indent="0" algn="just" defTabSz="914400" rtl="0" eaLnBrk="0" fontAlgn="base" latinLnBrk="0" hangingPunct="0">
              <a:lnSpc>
                <a:spcPct val="100000"/>
              </a:lnSpc>
              <a:spcBef>
                <a:spcPct val="0"/>
              </a:spcBef>
              <a:spcAft>
                <a:spcPct val="0"/>
              </a:spcAft>
              <a:buClrTx/>
              <a:buSzTx/>
              <a:buFontTx/>
              <a:buNone/>
              <a:tabLst/>
            </a:pPr>
            <a:r>
              <a:rPr lang="en-GB" altLang="en-US" sz="1400" dirty="0">
                <a:latin typeface="Open Sans" panose="020B0606030504020204" pitchFamily="34" charset="0"/>
                <a:ea typeface="Ubuntu" panose="020B0504030602030204" pitchFamily="34" charset="0"/>
                <a:cs typeface="Open Sans" panose="020B0606030504020204" pitchFamily="34" charset="0"/>
              </a:rPr>
              <a:t>No employees received benefits in kind during the snapshot period.</a:t>
            </a:r>
          </a:p>
        </p:txBody>
      </p:sp>
      <p:sp>
        <p:nvSpPr>
          <p:cNvPr id="18" name="TextBox 17">
            <a:extLst>
              <a:ext uri="{FF2B5EF4-FFF2-40B4-BE49-F238E27FC236}">
                <a16:creationId xmlns:a16="http://schemas.microsoft.com/office/drawing/2014/main" id="{EBCBADDB-01F8-DC1F-35DD-4C05058D106B}"/>
              </a:ext>
            </a:extLst>
          </p:cNvPr>
          <p:cNvSpPr txBox="1"/>
          <p:nvPr/>
        </p:nvSpPr>
        <p:spPr>
          <a:xfrm>
            <a:off x="5699760" y="3145760"/>
            <a:ext cx="5457190" cy="2042160"/>
          </a:xfrm>
          <a:prstGeom prst="rect">
            <a:avLst/>
          </a:prstGeom>
          <a:noFill/>
        </p:spPr>
        <p:txBody>
          <a:bodyPr wrap="square" numCol="1" rtlCol="0">
            <a:no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lang="en-GB" altLang="en-US" sz="2000" b="1" dirty="0">
                <a:latin typeface="Open Sans" panose="020B0606030504020204" pitchFamily="34" charset="0"/>
                <a:ea typeface="Ubuntu" panose="020B0504030602030204" pitchFamily="34" charset="0"/>
                <a:cs typeface="Open Sans" panose="020B0606030504020204" pitchFamily="34" charset="0"/>
              </a:rPr>
              <a:t>Part-time Employees </a:t>
            </a:r>
          </a:p>
          <a:p>
            <a:pPr marL="0" lvl="0" indent="0" algn="just" eaLnBrk="0" fontAlgn="base" hangingPunct="0">
              <a:lnSpc>
                <a:spcPct val="100000"/>
              </a:lnSpc>
              <a:spcBef>
                <a:spcPct val="0"/>
              </a:spcBef>
              <a:spcAft>
                <a:spcPct val="0"/>
              </a:spcAft>
              <a:buNone/>
            </a:pPr>
            <a:r>
              <a:rPr lang="en-GB" altLang="en-US" sz="1400" dirty="0">
                <a:latin typeface="Open Sans" panose="020B0606030504020204" pitchFamily="34" charset="0"/>
                <a:ea typeface="Ubuntu" panose="020B0504030602030204" pitchFamily="34" charset="0"/>
                <a:cs typeface="Open Sans" panose="020B0606030504020204" pitchFamily="34" charset="0"/>
              </a:rPr>
              <a:t>Global Medics do not have any male part-time employees, therefore the mean and median hourly remuneration gap of part-time employees is 0%.</a:t>
            </a:r>
          </a:p>
        </p:txBody>
      </p:sp>
      <p:sp>
        <p:nvSpPr>
          <p:cNvPr id="19" name="TextBox 18">
            <a:extLst>
              <a:ext uri="{FF2B5EF4-FFF2-40B4-BE49-F238E27FC236}">
                <a16:creationId xmlns:a16="http://schemas.microsoft.com/office/drawing/2014/main" id="{F37210A8-4B3A-F64F-93EA-0F4DDEC844AA}"/>
              </a:ext>
            </a:extLst>
          </p:cNvPr>
          <p:cNvSpPr txBox="1"/>
          <p:nvPr/>
        </p:nvSpPr>
        <p:spPr>
          <a:xfrm>
            <a:off x="405052" y="4986992"/>
            <a:ext cx="5210284" cy="2042160"/>
          </a:xfrm>
          <a:prstGeom prst="rect">
            <a:avLst/>
          </a:prstGeom>
          <a:noFill/>
        </p:spPr>
        <p:txBody>
          <a:bodyPr wrap="square" numCol="2" rtlCol="0">
            <a:no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lang="en-GB" altLang="en-US" sz="2000" b="1" dirty="0">
                <a:latin typeface="Open Sans" panose="020B0606030504020204" pitchFamily="34" charset="0"/>
                <a:ea typeface="Ubuntu" panose="020B0504030602030204" pitchFamily="34" charset="0"/>
                <a:cs typeface="Open Sans" panose="020B0606030504020204" pitchFamily="34" charset="0"/>
              </a:rPr>
              <a:t>Temporary Workers </a:t>
            </a:r>
          </a:p>
          <a:p>
            <a:pPr marL="0" marR="0" lvl="0" indent="0" algn="just" defTabSz="914400" rtl="0" eaLnBrk="0" fontAlgn="base" latinLnBrk="0" hangingPunct="0">
              <a:lnSpc>
                <a:spcPct val="100000"/>
              </a:lnSpc>
              <a:spcBef>
                <a:spcPct val="0"/>
              </a:spcBef>
              <a:spcAft>
                <a:spcPct val="0"/>
              </a:spcAft>
              <a:buClrTx/>
              <a:buSzTx/>
              <a:buFontTx/>
              <a:buNone/>
              <a:tabLst/>
            </a:pPr>
            <a:endParaRPr lang="en-GB" altLang="en-US" sz="2000" b="1" dirty="0">
              <a:latin typeface="Open Sans" panose="020B0606030504020204" pitchFamily="34" charset="0"/>
              <a:ea typeface="Ubuntu" panose="020B0504030602030204" pitchFamily="34" charset="0"/>
              <a:cs typeface="Open Sans" panose="020B0606030504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en-GB" altLang="en-US" sz="3000" b="1" dirty="0">
                <a:solidFill>
                  <a:schemeClr val="tx1">
                    <a:lumMod val="75000"/>
                    <a:lumOff val="25000"/>
                  </a:schemeClr>
                </a:solidFill>
                <a:latin typeface="Open Sans" panose="020B0606030504020204" pitchFamily="34" charset="0"/>
                <a:ea typeface="Ubuntu" panose="020B0504030602030204" pitchFamily="34" charset="0"/>
                <a:cs typeface="Open Sans" panose="020B0606030504020204" pitchFamily="34" charset="0"/>
              </a:rPr>
              <a:t>22.39%</a:t>
            </a:r>
          </a:p>
          <a:p>
            <a:pPr marL="0" marR="0" lvl="0" indent="0" algn="ctr" defTabSz="914400" rtl="0" eaLnBrk="0" fontAlgn="base" latinLnBrk="0" hangingPunct="0">
              <a:lnSpc>
                <a:spcPct val="100000"/>
              </a:lnSpc>
              <a:spcBef>
                <a:spcPct val="0"/>
              </a:spcBef>
              <a:spcAft>
                <a:spcPct val="0"/>
              </a:spcAft>
              <a:buClrTx/>
              <a:buSzTx/>
              <a:buFontTx/>
              <a:buNone/>
              <a:tabLst/>
            </a:pPr>
            <a:r>
              <a:rPr lang="en-GB" altLang="en-US" sz="2000" b="1" dirty="0">
                <a:latin typeface="Open Sans" panose="020B0606030504020204" pitchFamily="34" charset="0"/>
                <a:ea typeface="Ubuntu" panose="020B0504030602030204" pitchFamily="34" charset="0"/>
                <a:cs typeface="Open Sans" panose="020B0606030504020204" pitchFamily="34" charset="0"/>
              </a:rPr>
              <a:t>Mean</a:t>
            </a:r>
          </a:p>
          <a:p>
            <a:pPr marL="0" marR="0" lvl="0" indent="0" algn="ctr" defTabSz="914400" rtl="0" eaLnBrk="0" fontAlgn="base" latinLnBrk="0" hangingPunct="0">
              <a:lnSpc>
                <a:spcPct val="100000"/>
              </a:lnSpc>
              <a:spcBef>
                <a:spcPct val="0"/>
              </a:spcBef>
              <a:spcAft>
                <a:spcPct val="0"/>
              </a:spcAft>
              <a:buClrTx/>
              <a:buSzTx/>
              <a:buFontTx/>
              <a:buNone/>
              <a:tabLst/>
            </a:pPr>
            <a:endParaRPr lang="en-GB" altLang="en-US" sz="2000" b="1" dirty="0">
              <a:latin typeface="Open Sans" panose="020B0606030504020204" pitchFamily="34" charset="0"/>
              <a:ea typeface="Ubuntu" panose="020B0504030602030204" pitchFamily="34" charset="0"/>
              <a:cs typeface="Open Sans" panose="020B0606030504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lang="en-GB" altLang="en-US" sz="2000" b="1" dirty="0">
              <a:latin typeface="Open Sans" panose="020B0606030504020204" pitchFamily="34" charset="0"/>
              <a:ea typeface="Ubuntu" panose="020B0504030602030204" pitchFamily="34" charset="0"/>
              <a:cs typeface="Open Sans" panose="020B0606030504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lang="en-GB" altLang="en-US" sz="2000" b="1" dirty="0">
              <a:latin typeface="Open Sans" panose="020B0606030504020204" pitchFamily="34" charset="0"/>
              <a:ea typeface="Ubuntu" panose="020B0504030602030204" pitchFamily="34" charset="0"/>
              <a:cs typeface="Open Sans" panose="020B0606030504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en-GB" altLang="en-US" sz="3000" b="1" dirty="0">
                <a:solidFill>
                  <a:schemeClr val="tx1">
                    <a:lumMod val="75000"/>
                    <a:lumOff val="25000"/>
                  </a:schemeClr>
                </a:solidFill>
                <a:latin typeface="Open Sans" panose="020B0606030504020204" pitchFamily="34" charset="0"/>
                <a:ea typeface="Ubuntu" panose="020B0504030602030204" pitchFamily="34" charset="0"/>
                <a:cs typeface="Open Sans" panose="020B0606030504020204" pitchFamily="34" charset="0"/>
              </a:rPr>
              <a:t>34.84%</a:t>
            </a:r>
          </a:p>
          <a:p>
            <a:pPr marL="0" marR="0" lvl="0" indent="0" algn="ctr" defTabSz="914400" rtl="0" eaLnBrk="0" fontAlgn="base" latinLnBrk="0" hangingPunct="0">
              <a:lnSpc>
                <a:spcPct val="100000"/>
              </a:lnSpc>
              <a:spcBef>
                <a:spcPct val="0"/>
              </a:spcBef>
              <a:spcAft>
                <a:spcPct val="0"/>
              </a:spcAft>
              <a:buClrTx/>
              <a:buSzTx/>
              <a:buFontTx/>
              <a:buNone/>
              <a:tabLst/>
            </a:pPr>
            <a:r>
              <a:rPr lang="en-GB" altLang="en-US" sz="2000" b="1" dirty="0">
                <a:latin typeface="Open Sans" panose="020B0606030504020204" pitchFamily="34" charset="0"/>
                <a:ea typeface="Ubuntu" panose="020B0504030602030204" pitchFamily="34" charset="0"/>
                <a:cs typeface="Open Sans" panose="020B0606030504020204" pitchFamily="34" charset="0"/>
              </a:rPr>
              <a:t>Median</a:t>
            </a:r>
          </a:p>
        </p:txBody>
      </p:sp>
    </p:spTree>
    <p:extLst>
      <p:ext uri="{BB962C8B-B14F-4D97-AF65-F5344CB8AC3E}">
        <p14:creationId xmlns:p14="http://schemas.microsoft.com/office/powerpoint/2010/main" val="10958062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3">
            <a:lumMod val="95000"/>
          </a:schemeClr>
        </a:solidFill>
        <a:effectLst/>
      </p:bgPr>
    </p:bg>
    <p:spTree>
      <p:nvGrpSpPr>
        <p:cNvPr id="1" name="">
          <a:extLst>
            <a:ext uri="{FF2B5EF4-FFF2-40B4-BE49-F238E27FC236}">
              <a16:creationId xmlns:a16="http://schemas.microsoft.com/office/drawing/2014/main" id="{9103B107-F2A0-4C19-5A05-95D383FD9FB9}"/>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668D347-DBA6-CA9D-7FC3-985CF42F057A}"/>
              </a:ext>
            </a:extLst>
          </p:cNvPr>
          <p:cNvSpPr>
            <a:spLocks noGrp="1"/>
          </p:cNvSpPr>
          <p:nvPr>
            <p:ph type="title"/>
          </p:nvPr>
        </p:nvSpPr>
        <p:spPr>
          <a:xfrm>
            <a:off x="381000" y="285629"/>
            <a:ext cx="10725150" cy="790815"/>
          </a:xfrm>
        </p:spPr>
        <p:txBody>
          <a:bodyPr>
            <a:normAutofit/>
          </a:bodyPr>
          <a:lstStyle/>
          <a:p>
            <a:r>
              <a:rPr lang="en-GB" sz="5000" dirty="0">
                <a:latin typeface="Open Sans" panose="020B0606030504020204" pitchFamily="34" charset="0"/>
                <a:ea typeface="Open Sans" panose="020B0606030504020204" pitchFamily="34" charset="0"/>
                <a:cs typeface="Open Sans" panose="020B0606030504020204" pitchFamily="34" charset="0"/>
              </a:rPr>
              <a:t>Pay quartiles</a:t>
            </a:r>
          </a:p>
        </p:txBody>
      </p:sp>
      <p:sp>
        <p:nvSpPr>
          <p:cNvPr id="5" name="Subtitle 4">
            <a:extLst>
              <a:ext uri="{FF2B5EF4-FFF2-40B4-BE49-F238E27FC236}">
                <a16:creationId xmlns:a16="http://schemas.microsoft.com/office/drawing/2014/main" id="{C61714CA-A3E3-156A-B184-7F81C953DB56}"/>
              </a:ext>
            </a:extLst>
          </p:cNvPr>
          <p:cNvSpPr>
            <a:spLocks noGrp="1"/>
          </p:cNvSpPr>
          <p:nvPr>
            <p:ph idx="1"/>
          </p:nvPr>
        </p:nvSpPr>
        <p:spPr>
          <a:xfrm>
            <a:off x="448836" y="1096764"/>
            <a:ext cx="13175724" cy="2977396"/>
          </a:xfrm>
        </p:spPr>
        <p:txBody>
          <a:bodyPr lIns="108000" tIns="108000" rIns="108000" bIns="108000" numCol="2" spcCol="360000">
            <a:normAutofit/>
          </a:bodyPr>
          <a:lstStyle/>
          <a:p>
            <a:pPr marL="0" indent="0" algn="just" eaLnBrk="0" fontAlgn="base" hangingPunct="0">
              <a:lnSpc>
                <a:spcPct val="100000"/>
              </a:lnSpc>
              <a:spcBef>
                <a:spcPct val="0"/>
              </a:spcBef>
              <a:spcAft>
                <a:spcPct val="0"/>
              </a:spcAft>
              <a:buNone/>
            </a:pPr>
            <a:r>
              <a:rPr kumimoji="0" lang="en-GB" altLang="en-US" sz="1400" b="1" i="0" u="none"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rPr>
              <a:t>Proportion of Male and Female Employees in Each Pay Quartile</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400" b="0"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rPr>
              <a:t>Our workforce has been divided into four equal pay quartiles, and the percentage of male and female employees in each quartile is as follows:</a:t>
            </a:r>
          </a:p>
          <a:p>
            <a:pPr marL="0" marR="0" lvl="0" indent="0" algn="just" defTabSz="914400" rtl="0" eaLnBrk="0" fontAlgn="base" latinLnBrk="0" hangingPunct="0">
              <a:lnSpc>
                <a:spcPct val="100000"/>
              </a:lnSpc>
              <a:spcBef>
                <a:spcPct val="0"/>
              </a:spcBef>
              <a:spcAft>
                <a:spcPct val="0"/>
              </a:spcAft>
              <a:buClrTx/>
              <a:buSzTx/>
              <a:buFontTx/>
              <a:buNone/>
              <a:tabLst/>
            </a:pPr>
            <a:endParaRPr lang="en-GB" altLang="en-US" sz="1400" dirty="0">
              <a:latin typeface="Open Sans" panose="020B0606030504020204" pitchFamily="34" charset="0"/>
              <a:ea typeface="Ubuntu" panose="020B0504030602030204" pitchFamily="34" charset="0"/>
              <a:cs typeface="Open Sans" panose="020B0606030504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400" b="0"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rPr>
              <a:t>		</a:t>
            </a:r>
            <a:r>
              <a:rPr kumimoji="0" lang="en-GB" altLang="en-US" sz="1400" b="1"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rPr>
              <a:t>Male	Female</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400" b="1"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rPr>
              <a:t>Upper</a:t>
            </a:r>
            <a:r>
              <a:rPr kumimoji="0" lang="en-GB" altLang="en-US" sz="1400" b="0"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rPr>
              <a:t>		66.67%	33.33%</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400" b="1"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rPr>
              <a:t>Upper Middle</a:t>
            </a:r>
            <a:r>
              <a:rPr kumimoji="0" lang="en-GB" altLang="en-US" sz="1400" b="0"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rPr>
              <a:t>	71.88%	28.12%</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400" b="1"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rPr>
              <a:t>Lower Middle</a:t>
            </a:r>
            <a:r>
              <a:rPr kumimoji="0" lang="en-GB" altLang="en-US" sz="1400" b="0"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rPr>
              <a:t>	36.36%	</a:t>
            </a:r>
            <a:r>
              <a:rPr lang="en-GB" altLang="en-US" sz="1400" dirty="0">
                <a:latin typeface="Open Sans" panose="020B0606030504020204" pitchFamily="34" charset="0"/>
                <a:ea typeface="Ubuntu" panose="020B0504030602030204" pitchFamily="34" charset="0"/>
                <a:cs typeface="Open Sans" panose="020B0606030504020204" pitchFamily="34" charset="0"/>
              </a:rPr>
              <a:t>63</a:t>
            </a:r>
            <a:r>
              <a:rPr kumimoji="0" lang="en-GB" altLang="en-US" sz="1400" b="0"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rPr>
              <a:t>.64%</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400" b="1"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rPr>
              <a:t>Lower</a:t>
            </a:r>
            <a:r>
              <a:rPr kumimoji="0" lang="en-GB" altLang="en-US" sz="1400" b="0"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rPr>
              <a:t>		</a:t>
            </a:r>
            <a:r>
              <a:rPr lang="en-GB" altLang="en-US" sz="1400" dirty="0">
                <a:latin typeface="Open Sans" panose="020B0606030504020204" pitchFamily="34" charset="0"/>
                <a:ea typeface="Ubuntu" panose="020B0504030602030204" pitchFamily="34" charset="0"/>
                <a:cs typeface="Open Sans" panose="020B0606030504020204" pitchFamily="34" charset="0"/>
              </a:rPr>
              <a:t>37</a:t>
            </a:r>
            <a:r>
              <a:rPr kumimoji="0" lang="en-GB" altLang="en-US" sz="1400" b="0"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rPr>
              <a:t>.50%	62.50%</a:t>
            </a:r>
          </a:p>
          <a:p>
            <a:pPr marL="0" marR="0" lvl="0" indent="0" algn="just" defTabSz="914400" rtl="0" eaLnBrk="0" fontAlgn="base" latinLnBrk="0" hangingPunct="0">
              <a:lnSpc>
                <a:spcPct val="100000"/>
              </a:lnSpc>
              <a:spcBef>
                <a:spcPct val="0"/>
              </a:spcBef>
              <a:spcAft>
                <a:spcPct val="0"/>
              </a:spcAft>
              <a:buClrTx/>
              <a:buSzTx/>
              <a:buFontTx/>
              <a:buNone/>
              <a:tabLst/>
            </a:pPr>
            <a:endParaRPr lang="en-GB" altLang="en-US" sz="1400" dirty="0">
              <a:latin typeface="Open Sans" panose="020B0606030504020204" pitchFamily="34" charset="0"/>
              <a:ea typeface="Ubuntu" panose="020B0504030602030204" pitchFamily="34" charset="0"/>
              <a:cs typeface="Open Sans" panose="020B0606030504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GB" altLang="en-US" sz="1400" b="0"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GB" altLang="en-US" sz="1400" b="0" i="0"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endParaRPr>
          </a:p>
        </p:txBody>
      </p:sp>
      <p:cxnSp>
        <p:nvCxnSpPr>
          <p:cNvPr id="17" name="Straight Connector 16">
            <a:extLst>
              <a:ext uri="{FF2B5EF4-FFF2-40B4-BE49-F238E27FC236}">
                <a16:creationId xmlns:a16="http://schemas.microsoft.com/office/drawing/2014/main" id="{B91E9518-C565-76A7-7013-E46F0915769D}"/>
              </a:ext>
            </a:extLst>
          </p:cNvPr>
          <p:cNvCxnSpPr>
            <a:cxnSpLocks/>
          </p:cNvCxnSpPr>
          <p:nvPr/>
        </p:nvCxnSpPr>
        <p:spPr>
          <a:xfrm>
            <a:off x="448836" y="950614"/>
            <a:ext cx="10204862" cy="0"/>
          </a:xfrm>
          <a:prstGeom prst="line">
            <a:avLst/>
          </a:prstGeom>
          <a:ln/>
        </p:spPr>
        <p:style>
          <a:lnRef idx="1">
            <a:schemeClr val="dk1"/>
          </a:lnRef>
          <a:fillRef idx="0">
            <a:schemeClr val="dk1"/>
          </a:fillRef>
          <a:effectRef idx="0">
            <a:schemeClr val="dk1"/>
          </a:effectRef>
          <a:fontRef idx="minor">
            <a:schemeClr val="tx1"/>
          </a:fontRef>
        </p:style>
      </p:cxnSp>
      <p:graphicFrame>
        <p:nvGraphicFramePr>
          <p:cNvPr id="9" name="Chart 8">
            <a:extLst>
              <a:ext uri="{FF2B5EF4-FFF2-40B4-BE49-F238E27FC236}">
                <a16:creationId xmlns:a16="http://schemas.microsoft.com/office/drawing/2014/main" id="{3F8C4E89-3706-44EF-B5A8-9D9655915388}"/>
              </a:ext>
            </a:extLst>
          </p:cNvPr>
          <p:cNvGraphicFramePr>
            <a:graphicFrameLocks/>
          </p:cNvGraphicFramePr>
          <p:nvPr>
            <p:extLst>
              <p:ext uri="{D42A27DB-BD31-4B8C-83A1-F6EECF244321}">
                <p14:modId xmlns:p14="http://schemas.microsoft.com/office/powerpoint/2010/main" val="1346726918"/>
              </p:ext>
            </p:extLst>
          </p:nvPr>
        </p:nvGraphicFramePr>
        <p:xfrm>
          <a:off x="3155388" y="3388360"/>
          <a:ext cx="3132100" cy="276286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Chart 9">
            <a:extLst>
              <a:ext uri="{FF2B5EF4-FFF2-40B4-BE49-F238E27FC236}">
                <a16:creationId xmlns:a16="http://schemas.microsoft.com/office/drawing/2014/main" id="{FCA5012D-AB03-42BF-BEF3-AC4F82ACFA5C}"/>
              </a:ext>
            </a:extLst>
          </p:cNvPr>
          <p:cNvGraphicFramePr>
            <a:graphicFrameLocks/>
          </p:cNvGraphicFramePr>
          <p:nvPr>
            <p:extLst>
              <p:ext uri="{D42A27DB-BD31-4B8C-83A1-F6EECF244321}">
                <p14:modId xmlns:p14="http://schemas.microsoft.com/office/powerpoint/2010/main" val="2062562488"/>
              </p:ext>
            </p:extLst>
          </p:nvPr>
        </p:nvGraphicFramePr>
        <p:xfrm>
          <a:off x="5964498" y="3398552"/>
          <a:ext cx="3132100" cy="276286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1" name="Chart 10">
            <a:extLst>
              <a:ext uri="{FF2B5EF4-FFF2-40B4-BE49-F238E27FC236}">
                <a16:creationId xmlns:a16="http://schemas.microsoft.com/office/drawing/2014/main" id="{14235806-B775-4717-91B0-92F0F93BC69D}"/>
              </a:ext>
            </a:extLst>
          </p:cNvPr>
          <p:cNvGraphicFramePr>
            <a:graphicFrameLocks/>
          </p:cNvGraphicFramePr>
          <p:nvPr>
            <p:extLst>
              <p:ext uri="{D42A27DB-BD31-4B8C-83A1-F6EECF244321}">
                <p14:modId xmlns:p14="http://schemas.microsoft.com/office/powerpoint/2010/main" val="4213112465"/>
              </p:ext>
            </p:extLst>
          </p:nvPr>
        </p:nvGraphicFramePr>
        <p:xfrm>
          <a:off x="8714460" y="3388360"/>
          <a:ext cx="3132100" cy="2762866"/>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2" name="Chart 11">
            <a:extLst>
              <a:ext uri="{FF2B5EF4-FFF2-40B4-BE49-F238E27FC236}">
                <a16:creationId xmlns:a16="http://schemas.microsoft.com/office/drawing/2014/main" id="{0B6007B0-6BEE-4284-A36C-6FF187C68D47}"/>
              </a:ext>
            </a:extLst>
          </p:cNvPr>
          <p:cNvGraphicFramePr>
            <a:graphicFrameLocks/>
          </p:cNvGraphicFramePr>
          <p:nvPr>
            <p:extLst>
              <p:ext uri="{D42A27DB-BD31-4B8C-83A1-F6EECF244321}">
                <p14:modId xmlns:p14="http://schemas.microsoft.com/office/powerpoint/2010/main" val="3034000801"/>
              </p:ext>
            </p:extLst>
          </p:nvPr>
        </p:nvGraphicFramePr>
        <p:xfrm>
          <a:off x="339400" y="3378232"/>
          <a:ext cx="3132100" cy="2762866"/>
        </p:xfrm>
        <a:graphic>
          <a:graphicData uri="http://schemas.openxmlformats.org/drawingml/2006/chart">
            <c:chart xmlns:c="http://schemas.openxmlformats.org/drawingml/2006/chart" xmlns:r="http://schemas.openxmlformats.org/officeDocument/2006/relationships" r:id="rId6"/>
          </a:graphicData>
        </a:graphic>
      </p:graphicFrame>
      <p:grpSp>
        <p:nvGrpSpPr>
          <p:cNvPr id="18" name="Group 17">
            <a:extLst>
              <a:ext uri="{FF2B5EF4-FFF2-40B4-BE49-F238E27FC236}">
                <a16:creationId xmlns:a16="http://schemas.microsoft.com/office/drawing/2014/main" id="{09AFC50B-A786-CEB9-ED15-195FF2CE83EE}"/>
              </a:ext>
            </a:extLst>
          </p:cNvPr>
          <p:cNvGrpSpPr/>
          <p:nvPr/>
        </p:nvGrpSpPr>
        <p:grpSpPr>
          <a:xfrm>
            <a:off x="6977998" y="1424196"/>
            <a:ext cx="4224764" cy="1432527"/>
            <a:chOff x="6977998" y="1424196"/>
            <a:chExt cx="4224764" cy="1432527"/>
          </a:xfrm>
        </p:grpSpPr>
        <p:sp>
          <p:nvSpPr>
            <p:cNvPr id="14" name="Subtitle 4">
              <a:extLst>
                <a:ext uri="{FF2B5EF4-FFF2-40B4-BE49-F238E27FC236}">
                  <a16:creationId xmlns:a16="http://schemas.microsoft.com/office/drawing/2014/main" id="{FD1F55B1-8B17-EF14-ADEA-39735549D223}"/>
                </a:ext>
              </a:extLst>
            </p:cNvPr>
            <p:cNvSpPr txBox="1">
              <a:spLocks/>
            </p:cNvSpPr>
            <p:nvPr/>
          </p:nvSpPr>
          <p:spPr>
            <a:xfrm>
              <a:off x="6977998" y="1424196"/>
              <a:ext cx="4224764" cy="1432527"/>
            </a:xfrm>
            <a:prstGeom prst="rect">
              <a:avLst/>
            </a:prstGeom>
          </p:spPr>
          <p:txBody>
            <a:bodyPr vert="horz" lIns="108000" tIns="108000" rIns="108000" bIns="108000" numCol="2" spcCol="36000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eaLnBrk="0" fontAlgn="base" hangingPunct="0">
                <a:lnSpc>
                  <a:spcPct val="100000"/>
                </a:lnSpc>
                <a:spcBef>
                  <a:spcPct val="0"/>
                </a:spcBef>
                <a:spcAft>
                  <a:spcPct val="0"/>
                </a:spcAft>
                <a:buFont typeface="Arial" panose="020B0604020202020204" pitchFamily="34" charset="0"/>
                <a:buNone/>
              </a:pPr>
              <a:r>
                <a:rPr lang="en-GB" altLang="en-US" sz="1500" b="1" dirty="0">
                  <a:latin typeface="Open Sans" panose="020B0606030504020204" pitchFamily="34" charset="0"/>
                  <a:ea typeface="Ubuntu" panose="020B0504030602030204" pitchFamily="34" charset="0"/>
                  <a:cs typeface="Open Sans" panose="020B0606030504020204" pitchFamily="34" charset="0"/>
                </a:rPr>
                <a:t>Female</a:t>
              </a:r>
            </a:p>
            <a:p>
              <a:pPr marL="0" indent="0" algn="ctr" eaLnBrk="0" fontAlgn="base" hangingPunct="0">
                <a:lnSpc>
                  <a:spcPct val="100000"/>
                </a:lnSpc>
                <a:spcBef>
                  <a:spcPct val="0"/>
                </a:spcBef>
                <a:spcAft>
                  <a:spcPct val="0"/>
                </a:spcAft>
                <a:buFont typeface="Arial" panose="020B0604020202020204" pitchFamily="34" charset="0"/>
                <a:buNone/>
              </a:pPr>
              <a:endParaRPr lang="en-GB" altLang="en-US" sz="1500" b="1" dirty="0">
                <a:latin typeface="Open Sans" panose="020B0606030504020204" pitchFamily="34" charset="0"/>
                <a:ea typeface="Ubuntu" panose="020B0504030602030204" pitchFamily="34" charset="0"/>
                <a:cs typeface="Open Sans" panose="020B0606030504020204" pitchFamily="34" charset="0"/>
              </a:endParaRPr>
            </a:p>
            <a:p>
              <a:pPr marL="0" indent="0" algn="ctr" eaLnBrk="0" fontAlgn="base" hangingPunct="0">
                <a:lnSpc>
                  <a:spcPct val="100000"/>
                </a:lnSpc>
                <a:spcBef>
                  <a:spcPct val="0"/>
                </a:spcBef>
                <a:spcAft>
                  <a:spcPct val="0"/>
                </a:spcAft>
                <a:buFont typeface="Arial" panose="020B0604020202020204" pitchFamily="34" charset="0"/>
                <a:buNone/>
              </a:pPr>
              <a:endParaRPr lang="en-GB" altLang="en-US" sz="1500" b="1" dirty="0">
                <a:latin typeface="Open Sans" panose="020B0606030504020204" pitchFamily="34" charset="0"/>
                <a:ea typeface="Ubuntu" panose="020B0504030602030204" pitchFamily="34" charset="0"/>
                <a:cs typeface="Open Sans" panose="020B0606030504020204" pitchFamily="34" charset="0"/>
              </a:endParaRPr>
            </a:p>
            <a:p>
              <a:pPr marL="0" indent="0" algn="ctr" eaLnBrk="0" fontAlgn="base" hangingPunct="0">
                <a:lnSpc>
                  <a:spcPct val="100000"/>
                </a:lnSpc>
                <a:spcBef>
                  <a:spcPct val="0"/>
                </a:spcBef>
                <a:spcAft>
                  <a:spcPct val="0"/>
                </a:spcAft>
                <a:buFont typeface="Arial" panose="020B0604020202020204" pitchFamily="34" charset="0"/>
                <a:buNone/>
              </a:pPr>
              <a:r>
                <a:rPr lang="en-GB" altLang="en-US" sz="1500" b="1" dirty="0">
                  <a:latin typeface="Open Sans" panose="020B0606030504020204" pitchFamily="34" charset="0"/>
                  <a:ea typeface="Ubuntu" panose="020B0504030602030204" pitchFamily="34" charset="0"/>
                  <a:cs typeface="Open Sans" panose="020B0606030504020204" pitchFamily="34" charset="0"/>
                </a:rPr>
                <a:t>Male    </a:t>
              </a:r>
            </a:p>
          </p:txBody>
        </p:sp>
        <p:sp>
          <p:nvSpPr>
            <p:cNvPr id="15" name="Rectangle 14">
              <a:extLst>
                <a:ext uri="{FF2B5EF4-FFF2-40B4-BE49-F238E27FC236}">
                  <a16:creationId xmlns:a16="http://schemas.microsoft.com/office/drawing/2014/main" id="{A6D87507-84AA-8784-3A34-4BD719A9BB32}"/>
                </a:ext>
              </a:extLst>
            </p:cNvPr>
            <p:cNvSpPr/>
            <p:nvPr/>
          </p:nvSpPr>
          <p:spPr>
            <a:xfrm>
              <a:off x="8648420" y="1475994"/>
              <a:ext cx="441960" cy="379923"/>
            </a:xfrm>
            <a:prstGeom prst="rect">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a:extLst>
                <a:ext uri="{FF2B5EF4-FFF2-40B4-BE49-F238E27FC236}">
                  <a16:creationId xmlns:a16="http://schemas.microsoft.com/office/drawing/2014/main" id="{0572C149-8640-C2C7-DD67-42FE5AE6E02E}"/>
                </a:ext>
              </a:extLst>
            </p:cNvPr>
            <p:cNvSpPr/>
            <p:nvPr/>
          </p:nvSpPr>
          <p:spPr>
            <a:xfrm>
              <a:off x="8648420" y="2159049"/>
              <a:ext cx="441960" cy="379923"/>
            </a:xfrm>
            <a:prstGeom prst="rect">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extLst>
      <p:ext uri="{BB962C8B-B14F-4D97-AF65-F5344CB8AC3E}">
        <p14:creationId xmlns:p14="http://schemas.microsoft.com/office/powerpoint/2010/main" val="34588049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a:extLst>
            <a:ext uri="{FF2B5EF4-FFF2-40B4-BE49-F238E27FC236}">
              <a16:creationId xmlns:a16="http://schemas.microsoft.com/office/drawing/2014/main" id="{E020140A-BB91-002A-A3DD-221AFCF6DC75}"/>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3A8C151-703B-B082-EB7E-97C83D40CDE8}"/>
              </a:ext>
            </a:extLst>
          </p:cNvPr>
          <p:cNvSpPr>
            <a:spLocks noGrp="1"/>
          </p:cNvSpPr>
          <p:nvPr>
            <p:ph type="title"/>
          </p:nvPr>
        </p:nvSpPr>
        <p:spPr>
          <a:xfrm>
            <a:off x="381000" y="285629"/>
            <a:ext cx="10725150" cy="790815"/>
          </a:xfrm>
        </p:spPr>
        <p:txBody>
          <a:bodyPr>
            <a:normAutofit/>
          </a:bodyPr>
          <a:lstStyle/>
          <a:p>
            <a:r>
              <a:rPr lang="en-GB" sz="5000" dirty="0">
                <a:latin typeface="Open Sans" panose="020B0606030504020204" pitchFamily="34" charset="0"/>
                <a:ea typeface="Open Sans" panose="020B0606030504020204" pitchFamily="34" charset="0"/>
                <a:cs typeface="Open Sans" panose="020B0606030504020204" pitchFamily="34" charset="0"/>
              </a:rPr>
              <a:t>What we are doing as a business</a:t>
            </a:r>
          </a:p>
        </p:txBody>
      </p:sp>
      <p:cxnSp>
        <p:nvCxnSpPr>
          <p:cNvPr id="17" name="Straight Connector 16">
            <a:extLst>
              <a:ext uri="{FF2B5EF4-FFF2-40B4-BE49-F238E27FC236}">
                <a16:creationId xmlns:a16="http://schemas.microsoft.com/office/drawing/2014/main" id="{5BCE2295-4A73-E1FA-7B17-AF257D1A0C24}"/>
              </a:ext>
            </a:extLst>
          </p:cNvPr>
          <p:cNvCxnSpPr>
            <a:cxnSpLocks/>
          </p:cNvCxnSpPr>
          <p:nvPr/>
        </p:nvCxnSpPr>
        <p:spPr>
          <a:xfrm>
            <a:off x="448836" y="950614"/>
            <a:ext cx="10204862" cy="0"/>
          </a:xfrm>
          <a:prstGeom prst="line">
            <a:avLst/>
          </a:prstGeom>
          <a:ln/>
        </p:spPr>
        <p:style>
          <a:lnRef idx="1">
            <a:schemeClr val="dk1"/>
          </a:lnRef>
          <a:fillRef idx="0">
            <a:schemeClr val="dk1"/>
          </a:fillRef>
          <a:effectRef idx="0">
            <a:schemeClr val="dk1"/>
          </a:effectRef>
          <a:fontRef idx="minor">
            <a:schemeClr val="tx1"/>
          </a:fontRef>
        </p:style>
      </p:cxnSp>
      <p:sp>
        <p:nvSpPr>
          <p:cNvPr id="9" name="TextBox 8">
            <a:extLst>
              <a:ext uri="{FF2B5EF4-FFF2-40B4-BE49-F238E27FC236}">
                <a16:creationId xmlns:a16="http://schemas.microsoft.com/office/drawing/2014/main" id="{0F3E32D7-0E55-695A-481D-B6D8C1252DB8}"/>
              </a:ext>
            </a:extLst>
          </p:cNvPr>
          <p:cNvSpPr txBox="1"/>
          <p:nvPr/>
        </p:nvSpPr>
        <p:spPr>
          <a:xfrm>
            <a:off x="294957" y="1096248"/>
            <a:ext cx="11602085" cy="5249377"/>
          </a:xfrm>
          <a:prstGeom prst="rect">
            <a:avLst/>
          </a:prstGeom>
          <a:noFill/>
        </p:spPr>
        <p:txBody>
          <a:bodyPr wrap="square" numCol="2" spcCol="180000" rtlCol="0">
            <a:no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1" i="0" u="none"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rPr>
              <a:t>We are committed to creating an inclusive and diverse business built on trust, and the following initiatives support our goals: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GB" altLang="en-US" sz="1400" b="1" i="0" u="none"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400" b="1" i="0" u="none"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rPr>
              <a:t>We support a Diversity and Inclusion Network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400" i="0" u="none"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rPr>
              <a:t>We actively promote, support and participate in MGG Health* own employee Diversity and Inclusion network, which educates, provides safe spaces for sharing and fosters an inclusive and diverse workplace by encouraging positive conversations that drive clear action.</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GB" altLang="en-US" sz="1400" i="0" u="none"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400" b="1" i="0" u="none"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rPr>
              <a:t>We are building a culture of equity, diversity, inclusion and belonging</a:t>
            </a:r>
            <a:endParaRPr kumimoji="0" lang="en-GB" altLang="en-US" sz="1400" i="0" u="none"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400" i="0" u="none"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rPr>
              <a:t>We continue to invest in our people and recognise that it is them who make the difference in building trust, relationships and better futures for our clients, candidates and colleagues. Our focus on leadership and culture  is central to our strategy, and our ongoing investment in our people aims to free them up from conventional thinking so they see new possibilities, enabling them to realise their full potential and to thrive, and giving them the skillset and confidence to positively influence our temporary workforces opportunities with clients.</a:t>
            </a:r>
            <a:r>
              <a:rPr kumimoji="0" lang="en-GB" altLang="en-US" sz="1400" b="1" i="0" u="none"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rPr>
              <a:t>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GB" altLang="en-US" sz="1400" b="1" i="0" u="none"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n-GB" altLang="en-US" sz="1400" b="1" dirty="0">
              <a:latin typeface="Open Sans" panose="020B0606030504020204" pitchFamily="34" charset="0"/>
              <a:ea typeface="Ubuntu" panose="020B0504030602030204" pitchFamily="34" charset="0"/>
              <a:cs typeface="Open Sans" panose="020B0606030504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GB" altLang="en-US" sz="1400" b="1" i="0" u="none"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400" b="1" i="0" u="none"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rPr>
              <a:t>We address unconscious bias </a:t>
            </a:r>
            <a:endParaRPr kumimoji="0" lang="en-GB" altLang="en-US" sz="1400" i="0" u="none"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400" i="0" u="none"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rPr>
              <a:t>We recognise the importance of addressing unconscious biases that may influence interactions within our workplace. All of our workforce have access to comprehensive training modules through our online learning platform. Our goal is to deepen self-awareness and mitigate unconscious biases, fostering more inclusive and equitable relationships with colleagues, clients, and candidates. We extend these training opportunities to our clients and supply chain where applicable, reinforcing our commitment to promote EDI within our sphere of influence.</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GB" altLang="en-US" sz="1400" i="0" u="none"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400" b="1" i="0" u="none"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rPr>
              <a:t>We facilitate conversations around flexible working</a:t>
            </a:r>
            <a:endParaRPr kumimoji="0" lang="en-GB" altLang="en-US" sz="1400" i="0" u="none"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400" i="0" u="none"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rPr>
              <a:t>Embracing flexible working arrangements is integral to our commitment to supporting the diverse needs of our workforce. Utilising Coaching Culture, an innovative online coaching and development platform, our managers develop the necessary skills to facilitate transparent and constructive conversations with their teams regarding flexible work arrangements. By prioritising holistic conversations that consider individual needs, we are creating a more engaged and productive workforce where every employee can thrive and be their best selves.</a:t>
            </a:r>
          </a:p>
          <a:p>
            <a:pPr marL="0" marR="0" lvl="0" indent="0" algn="just" defTabSz="914400" rtl="0" eaLnBrk="0" fontAlgn="base" latinLnBrk="0" hangingPunct="0">
              <a:lnSpc>
                <a:spcPct val="100000"/>
              </a:lnSpc>
              <a:spcBef>
                <a:spcPct val="0"/>
              </a:spcBef>
              <a:spcAft>
                <a:spcPct val="0"/>
              </a:spcAft>
              <a:buClrTx/>
              <a:buSzTx/>
              <a:buFontTx/>
              <a:buNone/>
              <a:tabLst/>
            </a:pPr>
            <a:endParaRPr lang="en-GB" altLang="en-US" sz="1400" dirty="0">
              <a:latin typeface="Open Sans" panose="020B0606030504020204" pitchFamily="34" charset="0"/>
              <a:ea typeface="Ubuntu" panose="020B0504030602030204" pitchFamily="34" charset="0"/>
              <a:cs typeface="Open Sans" panose="020B0606030504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GB" altLang="en-US" sz="1000" i="1" u="none"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000" i="1" u="none" strike="noStrike" cap="none" normalizeH="0" baseline="0" dirty="0">
                <a:ln>
                  <a:noFill/>
                </a:ln>
                <a:effectLst/>
                <a:latin typeface="Open Sans" panose="020B0606030504020204" pitchFamily="34" charset="0"/>
                <a:ea typeface="Ubuntu" panose="020B0504030602030204" pitchFamily="34" charset="0"/>
                <a:cs typeface="Open Sans" panose="020B0606030504020204" pitchFamily="34" charset="0"/>
              </a:rPr>
              <a:t>*Global Medics is part of MGG Health which has operations across the United Kingdom, Ireland, Australia, New Zealand and the Middle East.</a:t>
            </a:r>
          </a:p>
        </p:txBody>
      </p:sp>
    </p:spTree>
    <p:extLst>
      <p:ext uri="{BB962C8B-B14F-4D97-AF65-F5344CB8AC3E}">
        <p14:creationId xmlns:p14="http://schemas.microsoft.com/office/powerpoint/2010/main" val="1771514417"/>
      </p:ext>
    </p:extLst>
  </p:cSld>
  <p:clrMapOvr>
    <a:masterClrMapping/>
  </p:clrMapOvr>
</p:sld>
</file>

<file path=ppt/theme/theme1.xml><?xml version="1.0" encoding="utf-8"?>
<a:theme xmlns:a="http://schemas.openxmlformats.org/drawingml/2006/main" name="Custom Design">
  <a:themeElements>
    <a:clrScheme name="GM">
      <a:dk1>
        <a:srgbClr val="021443"/>
      </a:dk1>
      <a:lt1>
        <a:sysClr val="window" lastClr="FFFFFF"/>
      </a:lt1>
      <a:dk2>
        <a:srgbClr val="1A4789"/>
      </a:dk2>
      <a:lt2>
        <a:srgbClr val="9D9C9C"/>
      </a:lt2>
      <a:accent1>
        <a:srgbClr val="198CFF"/>
      </a:accent1>
      <a:accent2>
        <a:srgbClr val="EF662F"/>
      </a:accent2>
      <a:accent3>
        <a:srgbClr val="FFFFFF"/>
      </a:accent3>
      <a:accent4>
        <a:srgbClr val="9D9C9C"/>
      </a:accent4>
      <a:accent5>
        <a:srgbClr val="1A4789"/>
      </a:accent5>
      <a:accent6>
        <a:srgbClr val="021443"/>
      </a:accent6>
      <a:hlink>
        <a:srgbClr val="198CFF"/>
      </a:hlink>
      <a:folHlink>
        <a:srgbClr val="954F72"/>
      </a:folHlink>
    </a:clrScheme>
    <a:fontScheme name="Gill Sans MT">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96686EFCF6CE540B5E9338E572E62F5" ma:contentTypeVersion="4" ma:contentTypeDescription="Create a new document." ma:contentTypeScope="" ma:versionID="aae170a21a0b929850e946194f4770e7">
  <xsd:schema xmlns:xsd="http://www.w3.org/2001/XMLSchema" xmlns:xs="http://www.w3.org/2001/XMLSchema" xmlns:p="http://schemas.microsoft.com/office/2006/metadata/properties" xmlns:ns2="8155c1d1-fb47-4ed0-847d-10b4c38cc416" xmlns:ns3="4e627650-d1d9-430a-9a69-062427b54b67" xmlns:ns4="cc42b0df-327f-4d99-b120-bcd1570a110c" targetNamespace="http://schemas.microsoft.com/office/2006/metadata/properties" ma:root="true" ma:fieldsID="db62b2362a0be4f938030dbf7a061285" ns2:_="" ns3:_="" ns4:_="">
    <xsd:import namespace="8155c1d1-fb47-4ed0-847d-10b4c38cc416"/>
    <xsd:import namespace="4e627650-d1d9-430a-9a69-062427b54b67"/>
    <xsd:import namespace="cc42b0df-327f-4d99-b120-bcd1570a110c"/>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MediaServiceSearchProperties" minOccurs="0"/>
                <xsd:element ref="ns4:SharedWithUsers" minOccurs="0"/>
                <xsd:element ref="ns4: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55c1d1-fb47-4ed0-847d-10b4c38cc41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e627650-d1d9-430a-9a69-062427b54b67" elementFormDefault="qualified">
    <xsd:import namespace="http://schemas.microsoft.com/office/2006/documentManagement/types"/>
    <xsd:import namespace="http://schemas.microsoft.com/office/infopath/2007/PartnerControls"/>
    <xsd:element name="MediaServiceSearchProperties" ma:index="1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c42b0df-327f-4d99-b120-bcd1570a110c"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87750E3-C3F2-4E63-9884-35E4BC2412C2}">
  <ds:schemaRefs>
    <ds:schemaRef ds:uri="4e627650-d1d9-430a-9a69-062427b54b67"/>
    <ds:schemaRef ds:uri="8155c1d1-fb47-4ed0-847d-10b4c38cc416"/>
    <ds:schemaRef ds:uri="http://purl.org/dc/elements/1.1/"/>
    <ds:schemaRef ds:uri="http://schemas.microsoft.com/office/2006/metadata/properties"/>
    <ds:schemaRef ds:uri="http://schemas.microsoft.com/office/2006/documentManagement/types"/>
    <ds:schemaRef ds:uri="http://purl.org/dc/terms/"/>
    <ds:schemaRef ds:uri="http://purl.org/dc/dcmitype/"/>
    <ds:schemaRef ds:uri="http://schemas.microsoft.com/office/infopath/2007/PartnerControls"/>
    <ds:schemaRef ds:uri="http://schemas.openxmlformats.org/package/2006/metadata/core-properties"/>
    <ds:schemaRef ds:uri="cc42b0df-327f-4d99-b120-bcd1570a110c"/>
    <ds:schemaRef ds:uri="http://www.w3.org/XML/1998/namespace"/>
  </ds:schemaRefs>
</ds:datastoreItem>
</file>

<file path=customXml/itemProps2.xml><?xml version="1.0" encoding="utf-8"?>
<ds:datastoreItem xmlns:ds="http://schemas.openxmlformats.org/officeDocument/2006/customXml" ds:itemID="{16DBBBEC-9C3D-4AF8-BF89-E7C56CDBB05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155c1d1-fb47-4ed0-847d-10b4c38cc416"/>
    <ds:schemaRef ds:uri="4e627650-d1d9-430a-9a69-062427b54b67"/>
    <ds:schemaRef ds:uri="cc42b0df-327f-4d99-b120-bcd1570a110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13E5E3F-89A7-464B-8BC6-644325A2E32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1403</TotalTime>
  <Words>1361</Words>
  <Application>Microsoft Office PowerPoint</Application>
  <PresentationFormat>Widescreen</PresentationFormat>
  <Paragraphs>130</Paragraphs>
  <Slides>7</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Calibri</vt:lpstr>
      <vt:lpstr>Cochocib Script Latin Pro</vt:lpstr>
      <vt:lpstr>Gill Sans MT</vt:lpstr>
      <vt:lpstr>Gill Sans Nova</vt:lpstr>
      <vt:lpstr>Open Sans</vt:lpstr>
      <vt:lpstr>Custom Design</vt:lpstr>
      <vt:lpstr>Gender Pay Gap Report </vt:lpstr>
      <vt:lpstr>Foreword</vt:lpstr>
      <vt:lpstr>Understanding the gender pay gap</vt:lpstr>
      <vt:lpstr>Understanding the gender pay gap</vt:lpstr>
      <vt:lpstr>Our figures</vt:lpstr>
      <vt:lpstr>Pay quartiles</vt:lpstr>
      <vt:lpstr>What we are doing as a business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Role of Marketing</dc:title>
  <dc:creator>Owen Terry</dc:creator>
  <cp:lastModifiedBy>Liz Dennis</cp:lastModifiedBy>
  <cp:revision>41</cp:revision>
  <dcterms:created xsi:type="dcterms:W3CDTF">2016-07-12T00:11:27Z</dcterms:created>
  <dcterms:modified xsi:type="dcterms:W3CDTF">2025-11-24T09:35:56Z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0x010100996686EFCF6CE540B5E9338E572E62F5</vt:lpwstr>
  </property>
</Properties>
</file>